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90" r:id="rId3"/>
    <p:sldId id="257" r:id="rId4"/>
    <p:sldId id="261" r:id="rId5"/>
    <p:sldId id="264" r:id="rId6"/>
    <p:sldId id="260" r:id="rId7"/>
    <p:sldId id="258" r:id="rId8"/>
    <p:sldId id="268" r:id="rId9"/>
    <p:sldId id="262" r:id="rId10"/>
    <p:sldId id="266" r:id="rId11"/>
    <p:sldId id="296" r:id="rId12"/>
    <p:sldId id="297" r:id="rId13"/>
    <p:sldId id="265" r:id="rId14"/>
    <p:sldId id="272" r:id="rId15"/>
    <p:sldId id="281" r:id="rId16"/>
    <p:sldId id="267" r:id="rId17"/>
    <p:sldId id="275" r:id="rId18"/>
    <p:sldId id="276" r:id="rId19"/>
    <p:sldId id="269" r:id="rId20"/>
    <p:sldId id="270" r:id="rId21"/>
    <p:sldId id="278" r:id="rId22"/>
    <p:sldId id="277" r:id="rId23"/>
    <p:sldId id="271" r:id="rId24"/>
    <p:sldId id="279" r:id="rId25"/>
    <p:sldId id="274" r:id="rId26"/>
    <p:sldId id="295" r:id="rId27"/>
    <p:sldId id="285" r:id="rId28"/>
    <p:sldId id="283" r:id="rId29"/>
    <p:sldId id="284" r:id="rId30"/>
    <p:sldId id="291" r:id="rId31"/>
    <p:sldId id="292" r:id="rId32"/>
    <p:sldId id="29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58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2C55C3-DDBE-40B4-B148-52A73B3E7207}" type="datetimeFigureOut">
              <a:rPr lang="en-US" smtClean="0"/>
              <a:pPr/>
              <a:t>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D1778-EEEC-4A7E-B31E-B6DB0BA9C67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FD1778-EEEC-4A7E-B31E-B6DB0BA9C678}"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0F4D1E-0D17-4E4B-B089-491F16AB24C8}" type="datetimeFigureOut">
              <a:rPr lang="en-US" smtClean="0"/>
              <a:pPr/>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0F4D1E-0D17-4E4B-B089-491F16AB24C8}" type="datetimeFigureOut">
              <a:rPr lang="en-US" smtClean="0"/>
              <a:pPr/>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0F4D1E-0D17-4E4B-B089-491F16AB24C8}" type="datetimeFigureOut">
              <a:rPr lang="en-US" smtClean="0"/>
              <a:pPr/>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0F4D1E-0D17-4E4B-B089-491F16AB24C8}" type="datetimeFigureOut">
              <a:rPr lang="en-US" smtClean="0"/>
              <a:pPr/>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0F4D1E-0D17-4E4B-B089-491F16AB24C8}" type="datetimeFigureOut">
              <a:rPr lang="en-US" smtClean="0"/>
              <a:pPr/>
              <a:t>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0F4D1E-0D17-4E4B-B089-491F16AB24C8}" type="datetimeFigureOut">
              <a:rPr lang="en-US" smtClean="0"/>
              <a:pPr/>
              <a:t>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0F4D1E-0D17-4E4B-B089-491F16AB24C8}" type="datetimeFigureOut">
              <a:rPr lang="en-US" smtClean="0"/>
              <a:pPr/>
              <a:t>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0F4D1E-0D17-4E4B-B089-491F16AB24C8}" type="datetimeFigureOut">
              <a:rPr lang="en-US" smtClean="0"/>
              <a:pPr/>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0F4D1E-0D17-4E4B-B089-491F16AB24C8}" type="datetimeFigureOut">
              <a:rPr lang="en-US" smtClean="0"/>
              <a:pPr/>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0F4D1E-0D17-4E4B-B089-491F16AB24C8}" type="datetimeFigureOut">
              <a:rPr lang="en-US" smtClean="0"/>
              <a:pPr/>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0F4D1E-0D17-4E4B-B089-491F16AB24C8}" type="datetimeFigureOut">
              <a:rPr lang="en-US" smtClean="0"/>
              <a:pPr/>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76450-D790-48C2-ADD3-ABBB3AA94F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0F4D1E-0D17-4E4B-B089-491F16AB24C8}" type="datetimeFigureOut">
              <a:rPr lang="en-US" smtClean="0"/>
              <a:pPr/>
              <a:t>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76450-D790-48C2-ADD3-ABBB3AA94F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google.co.uk/url?sa=i&amp;rct=j&amp;q=&amp;esrc=s&amp;source=images&amp;cd=&amp;cad=rja&amp;uact=8&amp;ved=2ahUKEwjcremGjLPdAhVQWxoKHegDAV8QjRx6BAgBEAU&amp;url=https://twitter.com/ttealing&amp;psig=AOvVaw3wmzZEFGXchCZvdYi2A234&amp;ust=1536760210225983"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theguardian.com/commentisfree/2018/sep/19/cut-air-pollution-car-action?CMP=share_btn_fb"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hyperlink" Target="https://www.standard.co.uk/news/london/world-car-free-day-motorists-to-be-blocked-from-nearly-50-roads-across-london-on-car-free-day-a3938651.html" TargetMode="External"/><Relationship Id="rId2" Type="http://schemas.openxmlformats.org/officeDocument/2006/relationships/hyperlink" Target="https://londoncarfreeday.com/" TargetMode="Externa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https://www.google.co.uk/url?sa=i&amp;rct=j&amp;q=&amp;esrc=s&amp;source=images&amp;cd=&amp;cad=rja&amp;uact=8&amp;ved=2ahUKEwjrs6_p8-fdAhVHxIUKHUzCDWMQjRx6BAgBEAU&amp;url=https://twitter.com/carfreedayldn&amp;psig=AOvVaw05DVmUrHDqmeFu5MOPMDZz&amp;ust=1538574722093226"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google.co.uk/url?sa=i&amp;rct=j&amp;q=&amp;esrc=s&amp;source=images&amp;cd=&amp;cad=rja&amp;uact=8&amp;ved=2ahUKEwirsK6D9OfdAhVKzBoKHY6hDiIQjRx6BAgBEAU&amp;url=http://www.climatetechwiki.org/technology/influencing-travel-choices&amp;psig=AOvVaw3DOyC0Q6CY3fLEqn6uGu2D&amp;ust=1538574808417897"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s://www.google.co.uk/url?sa=i&amp;rct=j&amp;q=&amp;esrc=s&amp;source=images&amp;cd=&amp;cad=rja&amp;uact=8&amp;ved=2ahUKEwiAm57J-ufdAhUOxIUKHd6RDCoQjRx6BAgBEAU&amp;url=https://www.slideshare.net/crocodileapp/crocodile-app&amp;psig=AOvVaw01j197QvFlKPJNJZFkOTLj&amp;ust=1538576583201045"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co.uk/url?sa=i&amp;rct=j&amp;q=&amp;esrc=s&amp;source=images&amp;cd=&amp;cad=rja&amp;uact=8&amp;ved=2ahUKEwjD5ZLn8vjdAhVQWxoKHVunDWwQjRx6BAgBEAU&amp;url=https://www.visitdenmark.com/copenhagen/events/worlds-longest-pedestrian-street-celebrates-its-50th-anniversary&amp;psig=AOvVaw2hy_g19fAdjnDYuY_GM46n&amp;ust=1539158605164160" TargetMode="Externa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s://www.google.co.uk/url?sa=i&amp;rct=j&amp;q=&amp;esrc=s&amp;source=images&amp;cd=&amp;cad=rja&amp;uact=8&amp;ved=2ahUKEwjs1cfW8_jdAhUUgHMKHeqUDHMQjRx6BAgBEAU&amp;url=https://bicycledutch.wordpress.com/2014/11/06/car-free-city-centre-in-utrecht/&amp;psig=AOvVaw2hy_g19fAdjnDYuY_GM46n&amp;ust=153915860516416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www.google.co.uk/url?sa=i&amp;rct=j&amp;q=&amp;esrc=s&amp;source=images&amp;cd=&amp;cad=rja&amp;uact=8&amp;ved=2ahUKEwiRs9DF8PjdAhXE34UKHW3kB5MQjRx6BAgBEAU&amp;url=https://www.pinterest.com/pin/510806782727730443/&amp;psig=AOvVaw0-oVJqXuRBS1n5qBjUWTjV&amp;ust=153915800256256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aling.gov.uk/downloads/download/1330/household_projections" TargetMode="External"/><Relationship Id="rId7"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google.co.uk/url?sa=i&amp;rct=j&amp;q=&amp;esrc=s&amp;source=images&amp;cd=&amp;cad=rja&amp;uact=8&amp;ved=2ahUKEwjt2KrtkejdAhWKIMAKHdDIB_sQjRx6BAgBEAU&amp;url=https://www.eco-home-essentials.co.uk/residential-energy-audit.html&amp;psig=AOvVaw1NqP9Q1u74GQk3B6bPNt1s&amp;ust=1538582812753733" TargetMode="External"/><Relationship Id="rId5" Type="http://schemas.openxmlformats.org/officeDocument/2006/relationships/image" Target="../media/image22.jpeg"/><Relationship Id="rId4" Type="http://schemas.openxmlformats.org/officeDocument/2006/relationships/hyperlink" Target="https://www.google.co.uk/url?sa=i&amp;rct=j&amp;q=&amp;esrc=s&amp;source=images&amp;cd=&amp;cad=rja&amp;uact=8&amp;ved=2ahUKEwiQ26_lkejdAhVKIMAKHWWYBBcQjRx6BAgBEAU&amp;url=https://www.nao.org.uk/report/green-deal-and-energy-company-obligation/&amp;psig=AOvVaw1NqP9Q1u74GQk3B6bPNt1s&amp;ust=153858281275373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google.co.uk/url?sa=i&amp;rct=j&amp;q=&amp;esrc=s&amp;source=images&amp;cd=&amp;cad=rja&amp;uact=8&amp;ved=2ahUKEwi_lczk85HeAhXKzoUKHeJKCrUQjRx6BAgBEAU&amp;url=https://www.cityofchicago.org/city/en/progs/env/retrofit_chicagoresidentialsinglefamily.html&amp;psig=AOvVaw0F9QiIF5BdcSBbaUY1OmiS&amp;ust=1540017815979542" TargetMode="Externa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google.co.uk/url?sa=i&amp;rct=j&amp;q=&amp;esrc=s&amp;source=images&amp;cd=&amp;cad=rja&amp;uact=8&amp;ved=2ahUKEwjY04Xy8fjdAhUE4YUKHTGQATQQjRx6BAgBEAU&amp;url=https://www.kzyr.com/community/lightbulb-swap-this-weekend-at-the-eagle-county-fair-and-rodeo&amp;psig=AOvVaw2l0wqYIR3vWBNsZpxVzrNf&amp;ust=153915836131880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jDvcPohurdAhWiy4UKHSY0ChIQjRx6BAgBEAU&amp;url=https://twitter.com/bigcleanswitch&amp;psig=AOvVaw1vV5pz3u14pP9aXsQTbzTg&amp;ust=1538648590580471" TargetMode="External"/><Relationship Id="rId2" Type="http://schemas.openxmlformats.org/officeDocument/2006/relationships/hyperlink" Target="https://bigcleanswitch.org/" TargetMode="Externa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www.google.co.uk/url?sa=i&amp;rct=j&amp;q=&amp;esrc=s&amp;source=images&amp;cd=&amp;cad=rja&amp;uact=8&amp;ved=2ahUKEwidp870h-rdAhVHOBoKHc3aBoMQjRx6BAgBEAU&amp;url=https://climatealliancemap.org/resources/divestment-reinvestment/&amp;psig=AOvVaw2SYsU-nfdy427sxBB72gt-&amp;ust=1538648875743182" TargetMode="Externa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hyperlink" Target="https://www.recycleforlondon.com/london-food-waste-facts" TargetMode="External"/><Relationship Id="rId2" Type="http://schemas.openxmlformats.org/officeDocument/2006/relationships/hyperlink" Target="http://adbioresources.org/map" TargetMode="Externa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s://www.google.co.uk/url?sa=i&amp;rct=j&amp;q=&amp;esrc=s&amp;source=images&amp;cd=&amp;cad=rja&amp;uact=8&amp;ved=2ahUKEwix4-7_nK7gAhVEhRoKHRwPCh8QjRx6BAgBEAU&amp;url=http%3A%2F%2Fwww.constructionenquirer.com%2F2016%2F05%2F19%2Fbritcon-wins-13-5m-anaerobic-digestion-plant%2F&amp;psig=AOvVaw09kuR7CB5XLqioLRmt5mLC&amp;ust=1549787084948616" TargetMode="Externa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jPp8WYna7gAhVPOhoKHRC3DKIQjRx6BAgBEAU&amp;url=http%3A%2F%2Fwww.lfgn.org.uk%2Flondon-national-park-city%2F&amp;psig=AOvVaw2K7YJjyuoD5cZ9unrxAQQK&amp;ust=1549787147731115" TargetMode="External"/><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hyperlink" Target="https://www.google.co.uk/url?sa=i&amp;rct=j&amp;q=&amp;esrc=s&amp;source=images&amp;cd=&amp;cad=rja&amp;uact=8&amp;ved=2ahUKEwjfsbSvna7gAhUQyRoKHUqODOAQjRx6BAgBEAU&amp;url=https%3A%2F%2Flifeandsoulmagazine.com%2F2018%2F01%2F31%2Fmaking-london-a-national-park-city%2F&amp;psig=AOvVaw2K7YJjyuoD5cZ9unrxAQQK&amp;ust=1549787147731115" TargetMode="Externa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iGmOKn6_jdAhUErxoKHaMtCH0QjRx6BAgBEAU&amp;url=https://www.telegraph.co.uk/news/2018/01/26/police-investigate-poisoned-tea-plot-workmen-chopping-trees/&amp;psig=AOvVaw0wQzNVYaOoRTfqvo4oy6sW&amp;ust=1539156577198792" TargetMode="External"/><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hyperlink" Target="https://www.google.co.uk/url?sa=i&amp;rct=j&amp;q=&amp;esrc=s&amp;source=images&amp;cd=&amp;cad=rja&amp;uact=8&amp;ved=2ahUKEwiUjN-o7PjdAhWhxoUKHaQeBuQQjRx6BAgBEAU&amp;url=https://dribbble.com/shots/3030203-A-Tree-is-for-Life&amp;psig=AOvVaw0IIswvmOQ1jMIekIF9S1kR&amp;ust=1539156858457954"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0.jpeg"/><Relationship Id="rId2" Type="http://schemas.openxmlformats.org/officeDocument/2006/relationships/hyperlink" Target="https://www.google.co.uk/url?sa=i&amp;rct=j&amp;q=&amp;esrc=s&amp;source=images&amp;cd=&amp;cad=rja&amp;uact=8&amp;ved=2ahUKEwjC_5qT7fjdAhUSKBoKHeZsAy4QjRx6BAgBEAU&amp;url=https://livingroofs.org/green-walls/&amp;psig=AOvVaw1N16GkRppruXdBY9m00qVG&amp;ust=1539157088888429" TargetMode="External"/><Relationship Id="rId1" Type="http://schemas.openxmlformats.org/officeDocument/2006/relationships/slideLayout" Target="../slideLayouts/slideLayout2.xml"/><Relationship Id="rId6" Type="http://schemas.openxmlformats.org/officeDocument/2006/relationships/hyperlink" Target="https://www.google.co.uk/url?sa=i&amp;rct=j&amp;q=&amp;esrc=s&amp;source=images&amp;cd=&amp;cad=rja&amp;uact=8&amp;ved=2ahUKEwjR6Pbr7vjdAhWNzYUKHRoaC64QjRx6BAgBEAU&amp;url=https://www.novaloca.com/retail-premises/to-let/ealing/50-the-broadway/72379&amp;psig=AOvVaw0_7aMCJsZavCWzwJetZrDx&amp;ust=1539157527614851" TargetMode="External"/><Relationship Id="rId5" Type="http://schemas.openxmlformats.org/officeDocument/2006/relationships/image" Target="../media/image39.jpeg"/><Relationship Id="rId4" Type="http://schemas.openxmlformats.org/officeDocument/2006/relationships/hyperlink" Target="https://www.google.co.uk/url?sa=i&amp;rct=j&amp;q=&amp;esrc=s&amp;source=images&amp;cd=&amp;cad=rja&amp;uact=8&amp;ved=2ahUKEwiYopXB7fjdAhUQKBoKHdaXCbIQjRx6BAgBEAU&amp;url=https://en.wikipedia.org/wiki/Gardens_by_the_Bay&amp;psig=AOvVaw0EHWfDL5jjmAUxtO8ucLX6&amp;ust=153915714879889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s://www.google.co.uk/url?sa=i&amp;rct=j&amp;q=&amp;esrc=s&amp;source=images&amp;cd=&amp;cad=rja&amp;uact=8&amp;ved=2ahUKEwjliMT_offdAhWKW8AKHZ94CFkQjRx6BAgBEAU&amp;url=http://ealingnewsextra.co.uk/latest-news/water-fountains/&amp;psig=AOvVaw3cWF6OZgzPvi8kuwKZOc7h&amp;ust=1539102563283476" TargetMode="Externa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hyperlink" Target="https://www.google.co.uk/url?sa=i&amp;rct=j&amp;q=&amp;esrc=s&amp;source=images&amp;cd=&amp;cad=rja&amp;uact=8&amp;ved=2ahUKEwji8r6q7_jdAhULhRoKHZi4C-gQjRx6BAgBEAU&amp;url=http://mdfcta.co.uk/lb_ealing.html&amp;psig=AOvVaw22QXp9-gAmGtK5rvk-6DsP&amp;ust=1539157673101027"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google.co.uk/url?sa=i&amp;rct=j&amp;q=&amp;esrc=s&amp;source=images&amp;cd=&amp;cad=rja&amp;uact=8&amp;ved=2ahUKEwjcremGjLPdAhVQWxoKHegDAV8QjRx6BAgBEAU&amp;url=https://twitter.com/ttealing&amp;psig=AOvVaw3wmzZEFGXchCZvdYi2A234&amp;ust=1536760210225983"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www.google.co.uk/url?sa=i&amp;rct=j&amp;q=&amp;esrc=s&amp;source=images&amp;cd=&amp;cad=rja&amp;uact=8&amp;ved=2ahUKEwj80_DcytPeAhXQfFAKHVvfB_AQjRx6BAgBEAU&amp;url=https://www.thewave.co.uk/on-air/siany/mind-the-gap/&amp;psig=AOvVaw2JV8jLPjDhJ7dn73mITesV&amp;ust=1542274585401800"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i95I76lPDeAhXMCcAKHSJyAw0QjRx6BAgBEAU&amp;url=https://www.timesandstar.co.uk/news/17229464.extinction-rebellion-group-to-meet-in-cockermouth/&amp;psig=AOvVaw0mS_CqJT4_OrxomyJIE2m7&amp;ust=1543256468244469" TargetMode="External"/><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iG0rXe-OfdAhUkyYUKHR-9CVsQjRx6BAgBEAU&amp;url=https://innovateuk.blog.gov.uk/2018/05/16/the-fine-line-between-an-energy-transition-and-an-energy-revolution/&amp;psig=AOvVaw1t24CoyPzr30y15HoM2S99&amp;ust=1538576085732234" TargetMode="External"/><Relationship Id="rId2" Type="http://schemas.openxmlformats.org/officeDocument/2006/relationships/hyperlink" Target="https://carboncounter.wordpress.com/2014/12/11/how-big-would-a-wind-farm-need-to-be-to-power-london" TargetMode="Externa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hyperlink" Target="https://www.google.co.uk/url?sa=i&amp;rct=j&amp;q=&amp;esrc=s&amp;source=images&amp;cd=&amp;cad=rja&amp;uact=8&amp;ved=2ahUKEwjE5ZPV8-fdAhVEzhoKHfEsBuwQjRx6BAgBEAU&amp;url=https://yougov.co.uk/news/2015/10/20/londoners-monthly-car-free-day/&amp;psig=AOvVaw05DVmUrHDqmeFu5MOPMDZz&amp;ust=1538574722093226" TargetMode="External"/><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86200"/>
            <a:ext cx="7772400" cy="1470025"/>
          </a:xfrm>
        </p:spPr>
        <p:txBody>
          <a:bodyPr>
            <a:normAutofit fontScale="90000"/>
          </a:bodyPr>
          <a:lstStyle/>
          <a:p>
            <a:r>
              <a:rPr lang="en-GB" sz="4000" dirty="0" smtClean="0"/>
              <a:t>‘Driving the Transition’</a:t>
            </a:r>
            <a:br>
              <a:rPr lang="en-GB" sz="4000" dirty="0" smtClean="0"/>
            </a:br>
            <a:r>
              <a:rPr lang="en-GB" sz="2700" dirty="0" smtClean="0"/>
              <a:t>Crowd-sourced from 3 ‘Sustainable Cities’ </a:t>
            </a:r>
            <a:r>
              <a:rPr lang="en-GB" sz="2700" dirty="0" smtClean="0"/>
              <a:t>Events in 2018  </a:t>
            </a:r>
            <a:endParaRPr lang="en-US" sz="4000" dirty="0"/>
          </a:p>
        </p:txBody>
      </p:sp>
      <p:pic>
        <p:nvPicPr>
          <p:cNvPr id="4" name="Picture 3" descr="Image result for ealing transition">
            <a:hlinkClick r:id="rId2"/>
          </p:cNvPr>
          <p:cNvPicPr>
            <a:picLocks noChangeAspect="1" noChangeArrowheads="1"/>
          </p:cNvPicPr>
          <p:nvPr/>
        </p:nvPicPr>
        <p:blipFill>
          <a:blip r:embed="rId3" cstate="print"/>
          <a:srcRect t="25807" b="25806"/>
          <a:stretch>
            <a:fillRect/>
          </a:stretch>
        </p:blipFill>
        <p:spPr bwMode="auto">
          <a:xfrm>
            <a:off x="3048000" y="2209800"/>
            <a:ext cx="2598055" cy="125712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The Climate ‘Emergency’ </a:t>
            </a:r>
            <a:endParaRPr lang="en-US" sz="4000" dirty="0"/>
          </a:p>
        </p:txBody>
      </p:sp>
      <p:pic>
        <p:nvPicPr>
          <p:cNvPr id="4" name="Picture 4"/>
          <p:cNvPicPr/>
          <p:nvPr/>
        </p:nvPicPr>
        <p:blipFill>
          <a:blip r:embed="rId2" cstate="print"/>
          <a:srcRect l="19092" r="19570"/>
          <a:stretch/>
        </p:blipFill>
        <p:spPr>
          <a:xfrm>
            <a:off x="381000" y="1752600"/>
            <a:ext cx="3962400" cy="4191000"/>
          </a:xfrm>
          <a:prstGeom prst="rect">
            <a:avLst/>
          </a:prstGeom>
          <a:ln w="9360">
            <a:noFill/>
          </a:ln>
        </p:spPr>
      </p:pic>
      <p:pic>
        <p:nvPicPr>
          <p:cNvPr id="5" name="Picture 5"/>
          <p:cNvPicPr/>
          <p:nvPr/>
        </p:nvPicPr>
        <p:blipFill>
          <a:blip r:embed="rId3" cstate="print"/>
          <a:stretch/>
        </p:blipFill>
        <p:spPr>
          <a:xfrm>
            <a:off x="4724400" y="1752600"/>
            <a:ext cx="3657600" cy="4343400"/>
          </a:xfrm>
          <a:prstGeom prst="rect">
            <a:avLst/>
          </a:prstGeom>
          <a:ln w="936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Working with the Mayor’s Strategy</a:t>
            </a:r>
            <a:endParaRPr lang="en-US" sz="4000" dirty="0"/>
          </a:p>
        </p:txBody>
      </p:sp>
      <p:sp>
        <p:nvSpPr>
          <p:cNvPr id="3" name="Content Placeholder 2"/>
          <p:cNvSpPr>
            <a:spLocks noGrp="1"/>
          </p:cNvSpPr>
          <p:nvPr>
            <p:ph idx="1"/>
          </p:nvPr>
        </p:nvSpPr>
        <p:spPr>
          <a:xfrm>
            <a:off x="457200" y="1600200"/>
            <a:ext cx="4800600" cy="4525963"/>
          </a:xfrm>
        </p:spPr>
        <p:txBody>
          <a:bodyPr>
            <a:normAutofit/>
          </a:bodyPr>
          <a:lstStyle/>
          <a:p>
            <a:r>
              <a:rPr lang="en-GB" sz="2000" dirty="0" smtClean="0"/>
              <a:t>The greenest global city </a:t>
            </a:r>
          </a:p>
          <a:p>
            <a:endParaRPr lang="en-GB" sz="2000" dirty="0"/>
          </a:p>
          <a:p>
            <a:r>
              <a:rPr lang="en-GB" sz="2000" dirty="0" smtClean="0"/>
              <a:t>Zero Carbon by 2050</a:t>
            </a:r>
          </a:p>
          <a:p>
            <a:r>
              <a:rPr lang="en-GB" sz="2000" dirty="0" smtClean="0"/>
              <a:t>Zero waste by 2050</a:t>
            </a:r>
          </a:p>
          <a:p>
            <a:r>
              <a:rPr lang="en-GB" sz="2000" dirty="0" smtClean="0"/>
              <a:t>2 GW solar capacity </a:t>
            </a:r>
          </a:p>
          <a:p>
            <a:r>
              <a:rPr lang="en-GB" sz="2000" dirty="0" smtClean="0"/>
              <a:t>Best air quality of any major world city </a:t>
            </a:r>
          </a:p>
          <a:p>
            <a:r>
              <a:rPr lang="en-GB" sz="2000" dirty="0" smtClean="0"/>
              <a:t>More than 50% green space</a:t>
            </a:r>
          </a:p>
          <a:p>
            <a:r>
              <a:rPr lang="en-GB" sz="2000" dirty="0" smtClean="0"/>
              <a:t>10% more tree cover </a:t>
            </a:r>
            <a:endParaRPr lang="en-US" sz="2000" dirty="0"/>
          </a:p>
        </p:txBody>
      </p:sp>
      <p:pic>
        <p:nvPicPr>
          <p:cNvPr id="3073" name="Picture 1"/>
          <p:cNvPicPr>
            <a:picLocks noChangeAspect="1" noChangeArrowheads="1"/>
          </p:cNvPicPr>
          <p:nvPr/>
        </p:nvPicPr>
        <p:blipFill>
          <a:blip r:embed="rId2" cstate="print"/>
          <a:srcRect/>
          <a:stretch>
            <a:fillRect/>
          </a:stretch>
        </p:blipFill>
        <p:spPr bwMode="auto">
          <a:xfrm>
            <a:off x="5867400" y="1828800"/>
            <a:ext cx="2703334"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0"/>
            <a:ext cx="8229600" cy="1143000"/>
          </a:xfrm>
        </p:spPr>
        <p:txBody>
          <a:bodyPr/>
          <a:lstStyle/>
          <a:p>
            <a:r>
              <a:rPr lang="en-GB" dirty="0" smtClean="0"/>
              <a:t>Transport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The End of the Petrol Engine? </a:t>
            </a:r>
            <a:endParaRPr lang="en-US" sz="4000" dirty="0"/>
          </a:p>
        </p:txBody>
      </p:sp>
      <p:sp>
        <p:nvSpPr>
          <p:cNvPr id="3" name="Content Placeholder 2"/>
          <p:cNvSpPr>
            <a:spLocks noGrp="1"/>
          </p:cNvSpPr>
          <p:nvPr>
            <p:ph idx="1"/>
          </p:nvPr>
        </p:nvSpPr>
        <p:spPr>
          <a:xfrm>
            <a:off x="457200" y="1600200"/>
            <a:ext cx="4191000" cy="4525963"/>
          </a:xfrm>
        </p:spPr>
        <p:txBody>
          <a:bodyPr>
            <a:normAutofit/>
          </a:bodyPr>
          <a:lstStyle/>
          <a:p>
            <a:pPr marL="342900" lvl="1" indent="-342900">
              <a:buFont typeface="Arial" pitchFamily="34" charset="0"/>
              <a:buChar char="•"/>
            </a:pPr>
            <a:r>
              <a:rPr lang="en-GB" sz="2000" dirty="0" smtClean="0"/>
              <a:t>Oslo will ban cars from its city centre from 2019.  Madrid will remove cars from 500 acres of city space. </a:t>
            </a:r>
            <a:endParaRPr lang="en-US" sz="2000" dirty="0" smtClean="0"/>
          </a:p>
          <a:p>
            <a:pPr marL="342900" lvl="1" indent="-342900">
              <a:buFont typeface="Arial" pitchFamily="34" charset="0"/>
              <a:buChar char="•"/>
            </a:pPr>
            <a:endParaRPr lang="en-US" sz="2000" dirty="0" smtClean="0"/>
          </a:p>
          <a:p>
            <a:pPr marL="342900" lvl="1" indent="-342900">
              <a:buFont typeface="Arial" pitchFamily="34" charset="0"/>
              <a:buChar char="•"/>
            </a:pPr>
            <a:r>
              <a:rPr lang="en-US" sz="2000" dirty="0" smtClean="0"/>
              <a:t>‘All it has taken is a pledge, a temporary decree and a few plastic bollards’ </a:t>
            </a:r>
          </a:p>
          <a:p>
            <a:pPr marL="342900" lvl="1" indent="-342900">
              <a:buFont typeface="Arial" pitchFamily="34" charset="0"/>
              <a:buChar char="•"/>
            </a:pPr>
            <a:endParaRPr lang="en-US" sz="2000" u="sng" dirty="0" smtClean="0">
              <a:hlinkClick r:id="rId2"/>
            </a:endParaRPr>
          </a:p>
          <a:p>
            <a:pPr marL="342900" lvl="1" indent="-342900">
              <a:buFont typeface="Arial" pitchFamily="34" charset="0"/>
              <a:buChar char="•"/>
            </a:pPr>
            <a:endParaRPr lang="en-US" sz="1700" u="sng" dirty="0" smtClean="0">
              <a:hlinkClick r:id="rId2"/>
            </a:endParaRPr>
          </a:p>
          <a:p>
            <a:pPr marL="342900" lvl="1" indent="-342900">
              <a:buFont typeface="Arial" pitchFamily="34" charset="0"/>
              <a:buChar char="•"/>
            </a:pPr>
            <a:endParaRPr lang="en-US" sz="1700" u="sng" dirty="0" smtClean="0">
              <a:hlinkClick r:id="rId2"/>
            </a:endParaRPr>
          </a:p>
          <a:p>
            <a:pPr marL="342900" lvl="1" indent="-342900">
              <a:buFont typeface="Arial" pitchFamily="34" charset="0"/>
              <a:buChar char="•"/>
            </a:pPr>
            <a:r>
              <a:rPr lang="en-US" sz="1100" u="sng" dirty="0" smtClean="0">
                <a:hlinkClick r:id="rId2"/>
              </a:rPr>
              <a:t>https://www.theguardian.com/commentisfree/2018/sep/19/cut-air-pollution-car-action?CMP=share_btn_fb</a:t>
            </a:r>
            <a:r>
              <a:rPr lang="en-US" sz="1100" u="sng" dirty="0" smtClean="0"/>
              <a:t> </a:t>
            </a:r>
          </a:p>
          <a:p>
            <a:pPr marL="342900" lvl="1" indent="-342900">
              <a:buFont typeface="Arial" pitchFamily="34" charset="0"/>
              <a:buChar char="•"/>
            </a:pPr>
            <a:r>
              <a:rPr lang="en-GB" sz="1100" dirty="0" smtClean="0"/>
              <a:t>John Vidal, Guardian, 19 Sept 2018</a:t>
            </a:r>
            <a:endParaRPr lang="en-GB" sz="1700" u="sng" dirty="0"/>
          </a:p>
          <a:p>
            <a:endParaRPr lang="en-US" dirty="0"/>
          </a:p>
        </p:txBody>
      </p:sp>
      <p:pic>
        <p:nvPicPr>
          <p:cNvPr id="23554" name="Picture 2" descr="A car-free day in Brussels on 16 September"/>
          <p:cNvPicPr>
            <a:picLocks noChangeAspect="1" noChangeArrowheads="1"/>
          </p:cNvPicPr>
          <p:nvPr/>
        </p:nvPicPr>
        <p:blipFill>
          <a:blip r:embed="rId3" cstate="print"/>
          <a:srcRect/>
          <a:stretch>
            <a:fillRect/>
          </a:stretch>
        </p:blipFill>
        <p:spPr bwMode="auto">
          <a:xfrm>
            <a:off x="5410200" y="1905000"/>
            <a:ext cx="3238500" cy="1943100"/>
          </a:xfrm>
          <a:prstGeom prst="rect">
            <a:avLst/>
          </a:prstGeom>
          <a:noFill/>
        </p:spPr>
      </p:pic>
      <p:pic>
        <p:nvPicPr>
          <p:cNvPr id="23556" name="Picture 4" descr="Oslo will implement its car ban by 2019."/>
          <p:cNvPicPr>
            <a:picLocks noChangeAspect="1" noChangeArrowheads="1"/>
          </p:cNvPicPr>
          <p:nvPr/>
        </p:nvPicPr>
        <p:blipFill>
          <a:blip r:embed="rId4" cstate="print"/>
          <a:srcRect/>
          <a:stretch>
            <a:fillRect/>
          </a:stretch>
        </p:blipFill>
        <p:spPr bwMode="auto">
          <a:xfrm>
            <a:off x="5257800" y="4114800"/>
            <a:ext cx="3429000" cy="2286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Extend the Scope of Car Free Days </a:t>
            </a:r>
            <a:endParaRPr lang="en-US" sz="4000" dirty="0"/>
          </a:p>
        </p:txBody>
      </p:sp>
      <p:sp>
        <p:nvSpPr>
          <p:cNvPr id="3" name="Content Placeholder 2"/>
          <p:cNvSpPr>
            <a:spLocks noGrp="1"/>
          </p:cNvSpPr>
          <p:nvPr>
            <p:ph idx="1"/>
          </p:nvPr>
        </p:nvSpPr>
        <p:spPr>
          <a:xfrm>
            <a:off x="457200" y="1600200"/>
            <a:ext cx="4953000" cy="4525963"/>
          </a:xfrm>
        </p:spPr>
        <p:txBody>
          <a:bodyPr>
            <a:normAutofit/>
          </a:bodyPr>
          <a:lstStyle/>
          <a:p>
            <a:r>
              <a:rPr lang="en-GB" sz="2000" dirty="0" smtClean="0"/>
              <a:t>Car Free </a:t>
            </a:r>
            <a:r>
              <a:rPr lang="en-GB" sz="2000" dirty="0" smtClean="0"/>
              <a:t>Days / </a:t>
            </a:r>
            <a:r>
              <a:rPr lang="en-GB" sz="2000" dirty="0" smtClean="0"/>
              <a:t>Cycle Only Days</a:t>
            </a:r>
          </a:p>
          <a:p>
            <a:pPr lvl="1"/>
            <a:r>
              <a:rPr lang="en-GB" sz="1700" dirty="0" smtClean="0"/>
              <a:t>Some roads closed in Ealing this year</a:t>
            </a:r>
          </a:p>
          <a:p>
            <a:pPr lvl="1"/>
            <a:r>
              <a:rPr lang="en-GB" sz="1700" dirty="0" smtClean="0"/>
              <a:t>The Ealing half Marathon shows what is possible</a:t>
            </a:r>
            <a:r>
              <a:rPr lang="en-US" sz="1700" dirty="0" smtClean="0"/>
              <a:t>. </a:t>
            </a:r>
          </a:p>
          <a:p>
            <a:pPr lvl="1"/>
            <a:r>
              <a:rPr lang="en-GB" sz="1700" dirty="0" smtClean="0"/>
              <a:t>Consider a monthly car free day </a:t>
            </a:r>
          </a:p>
          <a:p>
            <a:pPr lvl="1"/>
            <a:r>
              <a:rPr lang="en-GB" sz="1700" dirty="0" smtClean="0"/>
              <a:t>Align with the opening of </a:t>
            </a:r>
            <a:r>
              <a:rPr lang="en-GB" sz="1700" dirty="0" err="1" smtClean="0"/>
              <a:t>Crossrail</a:t>
            </a:r>
            <a:r>
              <a:rPr lang="en-GB" sz="1700" dirty="0"/>
              <a:t> </a:t>
            </a:r>
            <a:r>
              <a:rPr lang="en-GB" sz="1700" dirty="0" smtClean="0"/>
              <a:t>? </a:t>
            </a:r>
            <a:endParaRPr lang="en-GB" sz="1700" dirty="0"/>
          </a:p>
          <a:p>
            <a:pPr lvl="1"/>
            <a:endParaRPr lang="en-GB" sz="1700" dirty="0" smtClean="0"/>
          </a:p>
          <a:p>
            <a:pPr lvl="1"/>
            <a:endParaRPr lang="en-GB" sz="1700" dirty="0" smtClean="0"/>
          </a:p>
          <a:p>
            <a:pPr lvl="1"/>
            <a:endParaRPr lang="en-GB" sz="1200" dirty="0" smtClean="0">
              <a:hlinkClick r:id="rId2"/>
            </a:endParaRPr>
          </a:p>
          <a:p>
            <a:pPr lvl="1"/>
            <a:endParaRPr lang="en-GB" sz="1200" dirty="0" smtClean="0">
              <a:hlinkClick r:id="rId2"/>
            </a:endParaRPr>
          </a:p>
          <a:p>
            <a:pPr lvl="1"/>
            <a:r>
              <a:rPr lang="en-GB" sz="1200" dirty="0" smtClean="0">
                <a:hlinkClick r:id="rId2"/>
              </a:rPr>
              <a:t>https://londoncarfreeday.com/</a:t>
            </a:r>
            <a:endParaRPr lang="en-GB" sz="1200" dirty="0" smtClean="0"/>
          </a:p>
          <a:p>
            <a:pPr lvl="1"/>
            <a:r>
              <a:rPr lang="en-GB" sz="1200" dirty="0" smtClean="0">
                <a:hlinkClick r:id="rId3"/>
              </a:rPr>
              <a:t>https://www.standard.co.uk/news/london/world-car-free-day-motorists-to-be-blocked-from-nearly-50-roads-across-london-on-car-free-day-a3938651.html</a:t>
            </a:r>
            <a:endParaRPr lang="en-GB" sz="1200" dirty="0" smtClean="0"/>
          </a:p>
        </p:txBody>
      </p:sp>
      <p:pic>
        <p:nvPicPr>
          <p:cNvPr id="5" name="Picture 4" descr="Image result for car free day london">
            <a:hlinkClick r:id="rId4"/>
          </p:cNvPr>
          <p:cNvPicPr>
            <a:picLocks noChangeAspect="1" noChangeArrowheads="1"/>
          </p:cNvPicPr>
          <p:nvPr/>
        </p:nvPicPr>
        <p:blipFill>
          <a:blip r:embed="rId5" cstate="print"/>
          <a:srcRect/>
          <a:stretch>
            <a:fillRect/>
          </a:stretch>
        </p:blipFill>
        <p:spPr bwMode="auto">
          <a:xfrm>
            <a:off x="6629400" y="1523999"/>
            <a:ext cx="2166345" cy="3056203"/>
          </a:xfrm>
          <a:prstGeom prst="rect">
            <a:avLst/>
          </a:prstGeom>
          <a:noFill/>
        </p:spPr>
      </p:pic>
      <p:pic>
        <p:nvPicPr>
          <p:cNvPr id="6" name="Picture 5" descr="ealing.jpg"/>
          <p:cNvPicPr>
            <a:picLocks noChangeAspect="1"/>
          </p:cNvPicPr>
          <p:nvPr/>
        </p:nvPicPr>
        <p:blipFill>
          <a:blip r:embed="rId6" cstate="print"/>
          <a:stretch>
            <a:fillRect/>
          </a:stretch>
        </p:blipFill>
        <p:spPr>
          <a:xfrm>
            <a:off x="6781800" y="4800600"/>
            <a:ext cx="1752600" cy="17526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Get Behind ‘Walking Buses’ </a:t>
            </a:r>
            <a:endParaRPr lang="en-US" sz="4000" dirty="0"/>
          </a:p>
        </p:txBody>
      </p:sp>
      <p:sp>
        <p:nvSpPr>
          <p:cNvPr id="3" name="Content Placeholder 2"/>
          <p:cNvSpPr>
            <a:spLocks noGrp="1"/>
          </p:cNvSpPr>
          <p:nvPr>
            <p:ph idx="1"/>
          </p:nvPr>
        </p:nvSpPr>
        <p:spPr>
          <a:xfrm>
            <a:off x="457200" y="1600200"/>
            <a:ext cx="4800600" cy="4800600"/>
          </a:xfrm>
        </p:spPr>
        <p:txBody>
          <a:bodyPr>
            <a:normAutofit/>
          </a:bodyPr>
          <a:lstStyle/>
          <a:p>
            <a:r>
              <a:rPr lang="en-GB" sz="2100" dirty="0" smtClean="0"/>
              <a:t>Encourage people to stop using cars on the school run. </a:t>
            </a:r>
          </a:p>
          <a:p>
            <a:r>
              <a:rPr lang="en-GB" sz="2100" dirty="0" smtClean="0"/>
              <a:t>Create a ‘Park Run’–style app for walking buses: could be called ‘School Run’. </a:t>
            </a:r>
          </a:p>
          <a:p>
            <a:r>
              <a:rPr lang="en-GB" sz="2100" dirty="0" smtClean="0"/>
              <a:t>Consider the creation of designated priority / car free routes before and after school time. </a:t>
            </a:r>
          </a:p>
          <a:p>
            <a:endParaRPr lang="en-GB" sz="2100" dirty="0" smtClean="0"/>
          </a:p>
          <a:p>
            <a:r>
              <a:rPr lang="en-GB" sz="2100" dirty="0" smtClean="0"/>
              <a:t>Plus: mitigation - prioritise schools as areas for greening</a:t>
            </a:r>
          </a:p>
          <a:p>
            <a:endParaRPr lang="en-GB" sz="2000" dirty="0"/>
          </a:p>
        </p:txBody>
      </p:sp>
      <p:pic>
        <p:nvPicPr>
          <p:cNvPr id="2054" name="Picture 6" descr="Image result for walking buses">
            <a:hlinkClick r:id="rId2"/>
          </p:cNvPr>
          <p:cNvPicPr>
            <a:picLocks noChangeAspect="1" noChangeArrowheads="1"/>
          </p:cNvPicPr>
          <p:nvPr/>
        </p:nvPicPr>
        <p:blipFill>
          <a:blip r:embed="rId3" cstate="print"/>
          <a:srcRect/>
          <a:stretch>
            <a:fillRect/>
          </a:stretch>
        </p:blipFill>
        <p:spPr bwMode="auto">
          <a:xfrm>
            <a:off x="5867400" y="1828800"/>
            <a:ext cx="2647950" cy="1295089"/>
          </a:xfrm>
          <a:prstGeom prst="rect">
            <a:avLst/>
          </a:prstGeom>
          <a:noFill/>
        </p:spPr>
      </p:pic>
      <p:pic>
        <p:nvPicPr>
          <p:cNvPr id="2056" name="Picture 8" descr="Image result for crocodile app">
            <a:hlinkClick r:id="rId4"/>
          </p:cNvPr>
          <p:cNvPicPr>
            <a:picLocks noChangeAspect="1" noChangeArrowheads="1"/>
          </p:cNvPicPr>
          <p:nvPr/>
        </p:nvPicPr>
        <p:blipFill>
          <a:blip r:embed="rId5" cstate="print"/>
          <a:srcRect/>
          <a:stretch>
            <a:fillRect/>
          </a:stretch>
        </p:blipFill>
        <p:spPr bwMode="auto">
          <a:xfrm>
            <a:off x="5867400" y="3886200"/>
            <a:ext cx="2626157" cy="19716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Evaluate Ealing for </a:t>
            </a:r>
            <a:r>
              <a:rPr lang="en-GB" sz="3600" dirty="0" err="1" smtClean="0"/>
              <a:t>Pedestrianisation</a:t>
            </a:r>
            <a:r>
              <a:rPr lang="en-GB" sz="3600" dirty="0" smtClean="0"/>
              <a:t> </a:t>
            </a:r>
            <a:endParaRPr lang="en-US" sz="3600" dirty="0"/>
          </a:p>
        </p:txBody>
      </p:sp>
      <p:sp>
        <p:nvSpPr>
          <p:cNvPr id="3" name="Content Placeholder 2"/>
          <p:cNvSpPr>
            <a:spLocks noGrp="1"/>
          </p:cNvSpPr>
          <p:nvPr>
            <p:ph idx="1"/>
          </p:nvPr>
        </p:nvSpPr>
        <p:spPr>
          <a:xfrm>
            <a:off x="457200" y="1600200"/>
            <a:ext cx="4495800" cy="4525963"/>
          </a:xfrm>
        </p:spPr>
        <p:txBody>
          <a:bodyPr>
            <a:normAutofit/>
          </a:bodyPr>
          <a:lstStyle/>
          <a:p>
            <a:r>
              <a:rPr lang="en-GB" sz="1800" dirty="0" smtClean="0"/>
              <a:t>The </a:t>
            </a:r>
            <a:r>
              <a:rPr lang="en-GB" sz="1800" dirty="0" err="1" smtClean="0"/>
              <a:t>Stroget</a:t>
            </a:r>
            <a:r>
              <a:rPr lang="en-GB" sz="1800" dirty="0" smtClean="0"/>
              <a:t> in Copenhagen was closed to motor vehicles, as an experiment, in 1962</a:t>
            </a:r>
            <a:r>
              <a:rPr lang="en-GB" sz="1800" dirty="0" smtClean="0"/>
              <a:t>.</a:t>
            </a:r>
          </a:p>
          <a:p>
            <a:endParaRPr lang="en-GB" sz="1800" dirty="0" smtClean="0"/>
          </a:p>
          <a:p>
            <a:r>
              <a:rPr lang="en-GB" sz="1800" dirty="0" smtClean="0"/>
              <a:t>Cafe </a:t>
            </a:r>
            <a:r>
              <a:rPr lang="en-GB" sz="1800" dirty="0" smtClean="0"/>
              <a:t>culture boomed and footfall in shops increased. The change was made permanent two years later.  </a:t>
            </a:r>
          </a:p>
          <a:p>
            <a:endParaRPr lang="en-GB" sz="1800" dirty="0" smtClean="0"/>
          </a:p>
          <a:p>
            <a:r>
              <a:rPr lang="en-GB" sz="1800" dirty="0" smtClean="0"/>
              <a:t>Utrecht has a car-free centre. </a:t>
            </a:r>
          </a:p>
          <a:p>
            <a:endParaRPr lang="en-GB" sz="1800" dirty="0" smtClean="0"/>
          </a:p>
          <a:p>
            <a:r>
              <a:rPr lang="en-GB" sz="1800" dirty="0" smtClean="0"/>
              <a:t>Ealing is currently bisected by the Uxbridge road and railway. Could clever traffic management lead to </a:t>
            </a:r>
            <a:r>
              <a:rPr lang="en-GB" sz="1800" dirty="0" err="1" smtClean="0"/>
              <a:t>pedestrianisation</a:t>
            </a:r>
            <a:r>
              <a:rPr lang="en-GB" sz="1800" dirty="0" smtClean="0"/>
              <a:t>? </a:t>
            </a:r>
            <a:endParaRPr lang="en-US" sz="2000" dirty="0"/>
          </a:p>
        </p:txBody>
      </p:sp>
      <p:pic>
        <p:nvPicPr>
          <p:cNvPr id="15364" name="Picture 4" descr="Image result for pedestrianisation copenhagen">
            <a:hlinkClick r:id="rId2"/>
          </p:cNvPr>
          <p:cNvPicPr>
            <a:picLocks noChangeAspect="1" noChangeArrowheads="1"/>
          </p:cNvPicPr>
          <p:nvPr/>
        </p:nvPicPr>
        <p:blipFill>
          <a:blip r:embed="rId3" cstate="print"/>
          <a:srcRect/>
          <a:stretch>
            <a:fillRect/>
          </a:stretch>
        </p:blipFill>
        <p:spPr bwMode="auto">
          <a:xfrm>
            <a:off x="5334000" y="1828800"/>
            <a:ext cx="2971800" cy="1672267"/>
          </a:xfrm>
          <a:prstGeom prst="rect">
            <a:avLst/>
          </a:prstGeom>
          <a:noFill/>
        </p:spPr>
      </p:pic>
      <p:pic>
        <p:nvPicPr>
          <p:cNvPr id="15366" name="Picture 6" descr="Image result for pedestrianisation copenhagen">
            <a:hlinkClick r:id="rId4"/>
          </p:cNvPr>
          <p:cNvPicPr>
            <a:picLocks noChangeAspect="1" noChangeArrowheads="1"/>
          </p:cNvPicPr>
          <p:nvPr/>
        </p:nvPicPr>
        <p:blipFill>
          <a:blip r:embed="rId5" cstate="print"/>
          <a:srcRect/>
          <a:stretch>
            <a:fillRect/>
          </a:stretch>
        </p:blipFill>
        <p:spPr bwMode="auto">
          <a:xfrm>
            <a:off x="5334000" y="3962400"/>
            <a:ext cx="3430149" cy="200025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81400"/>
            <a:ext cx="8229600" cy="1143000"/>
          </a:xfrm>
        </p:spPr>
        <p:txBody>
          <a:bodyPr/>
          <a:lstStyle/>
          <a:p>
            <a:r>
              <a:rPr lang="en-GB" dirty="0" smtClean="0"/>
              <a:t>Energy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London Community Energy Fund</a:t>
            </a:r>
            <a:endParaRPr lang="en-US" sz="4000" dirty="0"/>
          </a:p>
        </p:txBody>
      </p:sp>
      <p:sp>
        <p:nvSpPr>
          <p:cNvPr id="3" name="Content Placeholder 2"/>
          <p:cNvSpPr>
            <a:spLocks noGrp="1"/>
          </p:cNvSpPr>
          <p:nvPr>
            <p:ph idx="1"/>
          </p:nvPr>
        </p:nvSpPr>
        <p:spPr>
          <a:xfrm>
            <a:off x="457200" y="1600200"/>
            <a:ext cx="3505200" cy="4800600"/>
          </a:xfrm>
        </p:spPr>
        <p:txBody>
          <a:bodyPr>
            <a:noAutofit/>
          </a:bodyPr>
          <a:lstStyle/>
          <a:p>
            <a:r>
              <a:rPr lang="en-GB" sz="1600" dirty="0" smtClean="0"/>
              <a:t>Mayor’s </a:t>
            </a:r>
            <a:r>
              <a:rPr lang="en-GB" sz="1600" dirty="0" smtClean="0"/>
              <a:t>London Community Energy </a:t>
            </a:r>
            <a:r>
              <a:rPr lang="en-GB" sz="1600" dirty="0" smtClean="0"/>
              <a:t>Fund: £400,000 </a:t>
            </a:r>
            <a:r>
              <a:rPr lang="en-GB" sz="1600" dirty="0" smtClean="0"/>
              <a:t>to kick-start the Community Energy sector. </a:t>
            </a:r>
          </a:p>
          <a:p>
            <a:endParaRPr lang="en-GB" sz="1600" dirty="0" smtClean="0"/>
          </a:p>
          <a:p>
            <a:r>
              <a:rPr lang="en-GB" sz="1600" dirty="0" smtClean="0"/>
              <a:t>Ealing Transition, working with Ealing Council and SEC turned a £15,000 grant from the Mayor into </a:t>
            </a:r>
            <a:r>
              <a:rPr lang="en-GB" sz="1600" dirty="0" smtClean="0"/>
              <a:t>£0.5Million </a:t>
            </a:r>
            <a:r>
              <a:rPr lang="en-GB" sz="1600" dirty="0" smtClean="0"/>
              <a:t>of solar panels on 7 schools. </a:t>
            </a:r>
            <a:endParaRPr lang="en-GB" sz="1600" dirty="0" smtClean="0"/>
          </a:p>
          <a:p>
            <a:endParaRPr lang="en-GB" sz="1600" dirty="0" smtClean="0"/>
          </a:p>
          <a:p>
            <a:r>
              <a:rPr lang="en-GB" sz="1600" dirty="0" smtClean="0"/>
              <a:t>We </a:t>
            </a:r>
            <a:r>
              <a:rPr lang="en-GB" sz="1600" dirty="0" smtClean="0"/>
              <a:t>have now received a second grant of £30,000 to progress further projects.  </a:t>
            </a:r>
          </a:p>
          <a:p>
            <a:endParaRPr lang="en-GB" sz="1600" dirty="0" smtClean="0"/>
          </a:p>
          <a:p>
            <a:r>
              <a:rPr lang="en-GB" sz="1600" dirty="0" smtClean="0"/>
              <a:t>Ealing Transition and SWLEN are piloting energy audits in schools </a:t>
            </a:r>
            <a:endParaRPr lang="en-US" sz="1600" dirty="0"/>
          </a:p>
        </p:txBody>
      </p:sp>
      <p:pic>
        <p:nvPicPr>
          <p:cNvPr id="4" name="Picture 3">
            <a:extLst>
              <a:ext uri="{FF2B5EF4-FFF2-40B4-BE49-F238E27FC236}">
                <a16:creationId xmlns="" xmlns:a16="http://schemas.microsoft.com/office/drawing/2014/main" id="{C8187194-6DB5-47C9-BF4D-9EACA6EC23BB}"/>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495800" y="3200400"/>
            <a:ext cx="4281000" cy="1626278"/>
          </a:xfrm>
          <a:prstGeom prst="rect">
            <a:avLst/>
          </a:prstGeom>
        </p:spPr>
      </p:pic>
      <p:pic>
        <p:nvPicPr>
          <p:cNvPr id="5" name="Picture 4">
            <a:extLst>
              <a:ext uri="{FF2B5EF4-FFF2-40B4-BE49-F238E27FC236}">
                <a16:creationId xmlns="" xmlns:a16="http://schemas.microsoft.com/office/drawing/2014/main" id="{ABA64A2B-B7A7-4220-90C3-9E27C5A8278D}"/>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343400" y="4968850"/>
            <a:ext cx="4596885" cy="1449994"/>
          </a:xfrm>
          <a:prstGeom prst="rect">
            <a:avLst/>
          </a:prstGeom>
        </p:spPr>
      </p:pic>
      <p:pic>
        <p:nvPicPr>
          <p:cNvPr id="13314" name="Picture 2" descr="Image result for london community energy fund">
            <a:hlinkClick r:id="rId4"/>
          </p:cNvPr>
          <p:cNvPicPr>
            <a:picLocks noChangeAspect="1" noChangeArrowheads="1"/>
          </p:cNvPicPr>
          <p:nvPr/>
        </p:nvPicPr>
        <p:blipFill>
          <a:blip r:embed="rId5" cstate="print"/>
          <a:srcRect b="43775"/>
          <a:stretch>
            <a:fillRect/>
          </a:stretch>
        </p:blipFill>
        <p:spPr bwMode="auto">
          <a:xfrm>
            <a:off x="6400800" y="1752600"/>
            <a:ext cx="2362200" cy="132814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An Energy Descent Plan </a:t>
            </a:r>
            <a:endParaRPr lang="en-US" sz="4000" dirty="0"/>
          </a:p>
        </p:txBody>
      </p:sp>
      <p:pic>
        <p:nvPicPr>
          <p:cNvPr id="1026" name="Picture 2"/>
          <p:cNvPicPr>
            <a:picLocks noChangeAspect="1" noChangeArrowheads="1"/>
          </p:cNvPicPr>
          <p:nvPr/>
        </p:nvPicPr>
        <p:blipFill>
          <a:blip r:embed="rId2" cstate="print"/>
          <a:srcRect l="-27" t="-46" r="-27" b="-46"/>
          <a:stretch>
            <a:fillRect/>
          </a:stretch>
        </p:blipFill>
        <p:spPr bwMode="auto">
          <a:xfrm>
            <a:off x="6248400" y="3733800"/>
            <a:ext cx="2276475" cy="1381125"/>
          </a:xfrm>
          <a:prstGeom prst="rect">
            <a:avLst/>
          </a:prstGeom>
          <a:solidFill>
            <a:srgbClr val="FFFFFF"/>
          </a:solidFill>
          <a:ln w="9525">
            <a:noFill/>
            <a:miter lim="800000"/>
            <a:headEnd/>
            <a:tailEnd/>
          </a:ln>
        </p:spPr>
      </p:pic>
      <p:pic>
        <p:nvPicPr>
          <p:cNvPr id="1027" name="Picture 3"/>
          <p:cNvPicPr>
            <a:picLocks noChangeAspect="1" noChangeArrowheads="1"/>
          </p:cNvPicPr>
          <p:nvPr/>
        </p:nvPicPr>
        <p:blipFill>
          <a:blip r:embed="rId3" cstate="print"/>
          <a:srcRect l="-12" t="-21" r="-12" b="-21"/>
          <a:stretch>
            <a:fillRect/>
          </a:stretch>
        </p:blipFill>
        <p:spPr bwMode="auto">
          <a:xfrm>
            <a:off x="685800" y="2133600"/>
            <a:ext cx="5005388" cy="2962275"/>
          </a:xfrm>
          <a:prstGeom prst="rect">
            <a:avLst/>
          </a:prstGeom>
          <a:solidFill>
            <a:srgbClr val="FFFFFF"/>
          </a:solidFill>
          <a:ln w="9525">
            <a:noFill/>
            <a:miter lim="800000"/>
            <a:headEnd/>
            <a:tailEnd/>
          </a:ln>
        </p:spPr>
      </p:pic>
      <p:sp>
        <p:nvSpPr>
          <p:cNvPr id="7" name="TextBox 6"/>
          <p:cNvSpPr txBox="1"/>
          <p:nvPr/>
        </p:nvSpPr>
        <p:spPr>
          <a:xfrm>
            <a:off x="685800" y="5638800"/>
            <a:ext cx="7848600" cy="584775"/>
          </a:xfrm>
          <a:prstGeom prst="rect">
            <a:avLst/>
          </a:prstGeom>
          <a:noFill/>
        </p:spPr>
        <p:txBody>
          <a:bodyPr wrap="square" rtlCol="0">
            <a:spAutoFit/>
          </a:bodyPr>
          <a:lstStyle/>
          <a:p>
            <a:r>
              <a:rPr lang="en-GB" sz="1600" dirty="0" smtClean="0"/>
              <a:t>In the 1960s the average house was 4 degrees cooler in winter, we took 90% less flights, and travelled approx 85% less miles </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Ealing’s Energy Footprint </a:t>
            </a:r>
            <a:endParaRPr lang="en-US" sz="4000" dirty="0"/>
          </a:p>
        </p:txBody>
      </p:sp>
      <p:pic>
        <p:nvPicPr>
          <p:cNvPr id="2050" name="Picture 2"/>
          <p:cNvPicPr>
            <a:picLocks noChangeAspect="1" noChangeArrowheads="1"/>
          </p:cNvPicPr>
          <p:nvPr/>
        </p:nvPicPr>
        <p:blipFill>
          <a:blip r:embed="rId2" cstate="print"/>
          <a:srcRect/>
          <a:stretch>
            <a:fillRect/>
          </a:stretch>
        </p:blipFill>
        <p:spPr bwMode="auto">
          <a:xfrm>
            <a:off x="5334000" y="1905000"/>
            <a:ext cx="3518431" cy="1629133"/>
          </a:xfrm>
          <a:prstGeom prst="rect">
            <a:avLst/>
          </a:prstGeom>
          <a:solidFill>
            <a:srgbClr val="FFFFFF"/>
          </a:solid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143000" y="1828800"/>
            <a:ext cx="3352800" cy="1639245"/>
          </a:xfrm>
          <a:prstGeom prst="rect">
            <a:avLst/>
          </a:prstGeom>
          <a:solidFill>
            <a:srgbClr val="FFFFFF"/>
          </a:solidFill>
          <a:ln w="9525">
            <a:noFill/>
            <a:miter lim="800000"/>
            <a:headEnd/>
            <a:tailEnd/>
          </a:ln>
        </p:spPr>
      </p:pic>
      <p:pic>
        <p:nvPicPr>
          <p:cNvPr id="2053" name="Picture 5"/>
          <p:cNvPicPr>
            <a:picLocks noChangeAspect="1" noChangeArrowheads="1"/>
          </p:cNvPicPr>
          <p:nvPr/>
        </p:nvPicPr>
        <p:blipFill>
          <a:blip r:embed="rId4" cstate="print"/>
          <a:srcRect/>
          <a:stretch>
            <a:fillRect/>
          </a:stretch>
        </p:blipFill>
        <p:spPr bwMode="auto">
          <a:xfrm>
            <a:off x="5029200" y="4038600"/>
            <a:ext cx="3682448" cy="2135201"/>
          </a:xfrm>
          <a:prstGeom prst="rect">
            <a:avLst/>
          </a:prstGeom>
          <a:solidFill>
            <a:srgbClr val="FFFFFF"/>
          </a:solidFill>
          <a:ln w="9525">
            <a:noFill/>
            <a:miter lim="800000"/>
            <a:headEnd/>
            <a:tailEnd/>
          </a:ln>
        </p:spPr>
      </p:pic>
      <p:sp>
        <p:nvSpPr>
          <p:cNvPr id="9" name="Content Placeholder 2"/>
          <p:cNvSpPr>
            <a:spLocks noGrp="1"/>
          </p:cNvSpPr>
          <p:nvPr>
            <p:ph idx="1"/>
          </p:nvPr>
        </p:nvSpPr>
        <p:spPr>
          <a:xfrm>
            <a:off x="381000" y="3886200"/>
            <a:ext cx="4191000" cy="2438400"/>
          </a:xfrm>
        </p:spPr>
        <p:txBody>
          <a:bodyPr>
            <a:normAutofit/>
          </a:bodyPr>
          <a:lstStyle/>
          <a:p>
            <a:r>
              <a:rPr lang="en-GB" sz="1600" dirty="0" smtClean="0"/>
              <a:t>The London Array (175 turbines, £1.8 Billion) produces enough power for 500,000 homes or 6% of London’s Electricity (roughly the same as Ealing’s total footprint) </a:t>
            </a:r>
          </a:p>
          <a:p>
            <a:endParaRPr lang="en-GB" sz="1600" dirty="0" smtClean="0"/>
          </a:p>
          <a:p>
            <a:r>
              <a:rPr lang="en-GB" sz="1600" dirty="0" smtClean="0"/>
              <a:t>If all households in Ealing installed 2kWp we could provide approx half of our domestic electricity consumption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A Borough-wide Rooftop Survey </a:t>
            </a:r>
            <a:endParaRPr lang="en-US" sz="4000" dirty="0"/>
          </a:p>
        </p:txBody>
      </p:sp>
      <p:sp>
        <p:nvSpPr>
          <p:cNvPr id="3" name="Content Placeholder 2"/>
          <p:cNvSpPr>
            <a:spLocks noGrp="1"/>
          </p:cNvSpPr>
          <p:nvPr>
            <p:ph idx="1"/>
          </p:nvPr>
        </p:nvSpPr>
        <p:spPr>
          <a:xfrm>
            <a:off x="457200" y="1600200"/>
            <a:ext cx="3657600" cy="4525963"/>
          </a:xfrm>
        </p:spPr>
        <p:txBody>
          <a:bodyPr/>
          <a:lstStyle/>
          <a:p>
            <a:r>
              <a:rPr lang="en-GB" sz="2000" dirty="0" smtClean="0"/>
              <a:t>Build on work done by SEC/Ealing Transition schools solar project to survey all non-domestic roof spaces in Ealing for solar. </a:t>
            </a:r>
          </a:p>
          <a:p>
            <a:endParaRPr lang="en-GB" sz="2000" dirty="0"/>
          </a:p>
          <a:p>
            <a:r>
              <a:rPr lang="en-GB" sz="2000" dirty="0" smtClean="0"/>
              <a:t>Work with businesses and groups like Abundance and Energy 4 All to raise capital. </a:t>
            </a:r>
            <a:endParaRPr lang="en-US" sz="2000" dirty="0" smtClean="0"/>
          </a:p>
          <a:p>
            <a:endParaRPr lang="en-US" dirty="0"/>
          </a:p>
        </p:txBody>
      </p:sp>
      <p:pic>
        <p:nvPicPr>
          <p:cNvPr id="5" name="Picture 4" descr="rooftop.jpg"/>
          <p:cNvPicPr>
            <a:picLocks noChangeAspect="1"/>
          </p:cNvPicPr>
          <p:nvPr/>
        </p:nvPicPr>
        <p:blipFill>
          <a:blip r:embed="rId2" cstate="print"/>
          <a:stretch>
            <a:fillRect/>
          </a:stretch>
        </p:blipFill>
        <p:spPr>
          <a:xfrm>
            <a:off x="5045708" y="2133600"/>
            <a:ext cx="3502979" cy="22098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Pilot Domestic Energy Audits </a:t>
            </a:r>
            <a:endParaRPr lang="en-US" sz="4000" dirty="0"/>
          </a:p>
        </p:txBody>
      </p:sp>
      <p:sp>
        <p:nvSpPr>
          <p:cNvPr id="3" name="Content Placeholder 2"/>
          <p:cNvSpPr>
            <a:spLocks noGrp="1"/>
          </p:cNvSpPr>
          <p:nvPr>
            <p:ph idx="1"/>
          </p:nvPr>
        </p:nvSpPr>
        <p:spPr>
          <a:xfrm>
            <a:off x="457200" y="1600200"/>
            <a:ext cx="5257800" cy="4724400"/>
          </a:xfrm>
        </p:spPr>
        <p:txBody>
          <a:bodyPr>
            <a:normAutofit/>
          </a:bodyPr>
          <a:lstStyle/>
          <a:p>
            <a:r>
              <a:rPr lang="en-GB" sz="1800" dirty="0" smtClean="0"/>
              <a:t>A team of energy auditors working its way round the borough’s domestic housing stock (</a:t>
            </a:r>
            <a:r>
              <a:rPr lang="en-US" sz="1800" dirty="0" smtClean="0"/>
              <a:t>137939 households)</a:t>
            </a:r>
            <a:r>
              <a:rPr lang="en-GB" sz="1800" dirty="0" smtClean="0"/>
              <a:t>. </a:t>
            </a:r>
          </a:p>
          <a:p>
            <a:endParaRPr lang="en-GB" sz="1800" dirty="0" smtClean="0"/>
          </a:p>
          <a:p>
            <a:r>
              <a:rPr lang="en-GB" sz="1800" dirty="0" smtClean="0"/>
              <a:t>Fixing low hanging fruit e.g. loft insulation, incandescent / halogen bulbs, old boilers. Creating a database of the borough’s housing stock and its potential for further improvement.</a:t>
            </a:r>
          </a:p>
          <a:p>
            <a:endParaRPr lang="en-GB" sz="1800" dirty="0" smtClean="0"/>
          </a:p>
          <a:p>
            <a:r>
              <a:rPr lang="en-GB" sz="1800" dirty="0" smtClean="0"/>
              <a:t>Could the mayor fund a team of full-time auditors? Could we run a pilot?  </a:t>
            </a:r>
          </a:p>
          <a:p>
            <a:endParaRPr lang="en-GB" sz="1800" dirty="0" smtClean="0"/>
          </a:p>
          <a:p>
            <a:endParaRPr lang="en-GB" sz="1800" dirty="0" smtClean="0"/>
          </a:p>
          <a:p>
            <a:r>
              <a:rPr lang="en-US" sz="1400" dirty="0" smtClean="0">
                <a:hlinkClick r:id="rId3"/>
              </a:rPr>
              <a:t>https://www.ealing.gov.uk/downloads/download/1330/household_projections</a:t>
            </a:r>
            <a:endParaRPr lang="en-US" sz="1400" dirty="0" smtClean="0"/>
          </a:p>
          <a:p>
            <a:endParaRPr lang="en-US" sz="1800" dirty="0" smtClean="0"/>
          </a:p>
          <a:p>
            <a:pPr>
              <a:buNone/>
            </a:pPr>
            <a:endParaRPr lang="en-US" sz="2000" dirty="0"/>
          </a:p>
        </p:txBody>
      </p:sp>
      <p:pic>
        <p:nvPicPr>
          <p:cNvPr id="1026" name="Picture 2" descr="Image result for home energy audit uk">
            <a:hlinkClick r:id="rId4"/>
          </p:cNvPr>
          <p:cNvPicPr>
            <a:picLocks noChangeAspect="1" noChangeArrowheads="1"/>
          </p:cNvPicPr>
          <p:nvPr/>
        </p:nvPicPr>
        <p:blipFill>
          <a:blip r:embed="rId5" cstate="print"/>
          <a:srcRect/>
          <a:stretch>
            <a:fillRect/>
          </a:stretch>
        </p:blipFill>
        <p:spPr bwMode="auto">
          <a:xfrm>
            <a:off x="6172200" y="4114800"/>
            <a:ext cx="2428875" cy="1432625"/>
          </a:xfrm>
          <a:prstGeom prst="rect">
            <a:avLst/>
          </a:prstGeom>
          <a:noFill/>
        </p:spPr>
      </p:pic>
      <p:pic>
        <p:nvPicPr>
          <p:cNvPr id="1028" name="Picture 4" descr="Image result for home energy audit uk">
            <a:hlinkClick r:id="rId6"/>
          </p:cNvPr>
          <p:cNvPicPr>
            <a:picLocks noChangeAspect="1" noChangeArrowheads="1"/>
          </p:cNvPicPr>
          <p:nvPr/>
        </p:nvPicPr>
        <p:blipFill>
          <a:blip r:embed="rId7" cstate="print"/>
          <a:srcRect/>
          <a:stretch>
            <a:fillRect/>
          </a:stretch>
        </p:blipFill>
        <p:spPr bwMode="auto">
          <a:xfrm>
            <a:off x="6248400" y="1981200"/>
            <a:ext cx="2381250" cy="178858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Retrofit Pilots</a:t>
            </a:r>
            <a:endParaRPr lang="en-US" sz="4000" dirty="0"/>
          </a:p>
        </p:txBody>
      </p:sp>
      <p:sp>
        <p:nvSpPr>
          <p:cNvPr id="3" name="Content Placeholder 2"/>
          <p:cNvSpPr>
            <a:spLocks noGrp="1"/>
          </p:cNvSpPr>
          <p:nvPr>
            <p:ph idx="1"/>
          </p:nvPr>
        </p:nvSpPr>
        <p:spPr>
          <a:xfrm>
            <a:off x="457200" y="1600200"/>
            <a:ext cx="4648200" cy="4876800"/>
          </a:xfrm>
        </p:spPr>
        <p:txBody>
          <a:bodyPr>
            <a:normAutofit lnSpcReduction="10000"/>
          </a:bodyPr>
          <a:lstStyle/>
          <a:p>
            <a:r>
              <a:rPr lang="en-GB" sz="1800" dirty="0" smtClean="0"/>
              <a:t>Next step on from energy audits. </a:t>
            </a:r>
            <a:endParaRPr lang="en-US" sz="1800" dirty="0" smtClean="0"/>
          </a:p>
          <a:p>
            <a:endParaRPr lang="en-US" sz="1800" dirty="0" smtClean="0"/>
          </a:p>
          <a:p>
            <a:r>
              <a:rPr lang="en-US" sz="1800" i="1" dirty="0" smtClean="0"/>
              <a:t>In 2012, Oxfam reported that </a:t>
            </a:r>
            <a:r>
              <a:rPr lang="en-US" sz="1800" b="1" i="1" dirty="0" smtClean="0"/>
              <a:t>4.7m jobs </a:t>
            </a:r>
            <a:r>
              <a:rPr lang="en-US" sz="1800" i="1" dirty="0" smtClean="0"/>
              <a:t>could be supported and £280bn added to the economy if the government invested in retro-fitting the entire existing housing stock for lower energy consumption. (It could also save a total £8.7bn a year from our domestic fuel bills.) </a:t>
            </a:r>
            <a:endParaRPr lang="en-US" sz="1800" i="1" dirty="0" smtClean="0"/>
          </a:p>
          <a:p>
            <a:endParaRPr lang="en-US" sz="1800" i="1" dirty="0" smtClean="0"/>
          </a:p>
          <a:p>
            <a:r>
              <a:rPr lang="en-US" sz="1800" i="1" dirty="0" smtClean="0"/>
              <a:t>Our </a:t>
            </a:r>
            <a:r>
              <a:rPr lang="en-US" sz="1800" i="1" dirty="0" smtClean="0"/>
              <a:t>homes are </a:t>
            </a:r>
            <a:r>
              <a:rPr lang="en-US" sz="1800" b="1" i="1" dirty="0" smtClean="0"/>
              <a:t>the most expensive to heat in Europe, and the oldest</a:t>
            </a:r>
            <a:r>
              <a:rPr lang="en-US" sz="1800" i="1" dirty="0" smtClean="0"/>
              <a:t>, with more than 60% built before 1960.</a:t>
            </a:r>
          </a:p>
          <a:p>
            <a:endParaRPr lang="en-GB" sz="1800" dirty="0" smtClean="0"/>
          </a:p>
          <a:p>
            <a:endParaRPr lang="en-GB" sz="1800" dirty="0" smtClean="0"/>
          </a:p>
          <a:p>
            <a:endParaRPr lang="en-GB" sz="1800" dirty="0" smtClean="0"/>
          </a:p>
          <a:p>
            <a:r>
              <a:rPr lang="en-GB" sz="1200" dirty="0" err="1" smtClean="0"/>
              <a:t>Lynsey</a:t>
            </a:r>
            <a:r>
              <a:rPr lang="en-GB" sz="1200" dirty="0" smtClean="0"/>
              <a:t> Hanley, Guardian, 15</a:t>
            </a:r>
            <a:r>
              <a:rPr lang="en-GB" sz="1200" baseline="30000" dirty="0" smtClean="0"/>
              <a:t>th</a:t>
            </a:r>
            <a:r>
              <a:rPr lang="en-GB" sz="1200" dirty="0" smtClean="0"/>
              <a:t> October </a:t>
            </a:r>
          </a:p>
          <a:p>
            <a:endParaRPr lang="en-GB" sz="1800" dirty="0" smtClean="0"/>
          </a:p>
          <a:p>
            <a:endParaRPr lang="en-GB" sz="1800" dirty="0" smtClean="0"/>
          </a:p>
        </p:txBody>
      </p:sp>
      <p:pic>
        <p:nvPicPr>
          <p:cNvPr id="1026" name="Picture 2" descr="Image result for retrofit">
            <a:hlinkClick r:id="rId2"/>
          </p:cNvPr>
          <p:cNvPicPr>
            <a:picLocks noChangeAspect="1" noChangeArrowheads="1"/>
          </p:cNvPicPr>
          <p:nvPr/>
        </p:nvPicPr>
        <p:blipFill>
          <a:blip r:embed="rId3" cstate="print"/>
          <a:srcRect/>
          <a:stretch>
            <a:fillRect/>
          </a:stretch>
        </p:blipFill>
        <p:spPr bwMode="auto">
          <a:xfrm>
            <a:off x="5715000" y="3962400"/>
            <a:ext cx="2628900" cy="1729817"/>
          </a:xfrm>
          <a:prstGeom prst="rect">
            <a:avLst/>
          </a:prstGeom>
          <a:noFill/>
        </p:spPr>
      </p:pic>
      <p:pic>
        <p:nvPicPr>
          <p:cNvPr id="1028" name="Picture 4" descr="https://www.futurebuild.co.uk/__media/libraries/industry-news/__thumbs/__1440x9999.The-Guardian-1.jpg"/>
          <p:cNvPicPr>
            <a:picLocks noChangeAspect="1" noChangeArrowheads="1"/>
          </p:cNvPicPr>
          <p:nvPr/>
        </p:nvPicPr>
        <p:blipFill>
          <a:blip r:embed="rId4" cstate="print"/>
          <a:srcRect/>
          <a:stretch>
            <a:fillRect/>
          </a:stretch>
        </p:blipFill>
        <p:spPr bwMode="auto">
          <a:xfrm>
            <a:off x="5791200" y="1828800"/>
            <a:ext cx="2443001" cy="163129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An LED Swap-shop / Amnesty</a:t>
            </a:r>
            <a:endParaRPr lang="en-US" sz="2800" dirty="0"/>
          </a:p>
        </p:txBody>
      </p:sp>
      <p:sp>
        <p:nvSpPr>
          <p:cNvPr id="3" name="Content Placeholder 2"/>
          <p:cNvSpPr>
            <a:spLocks noGrp="1"/>
          </p:cNvSpPr>
          <p:nvPr>
            <p:ph idx="1"/>
          </p:nvPr>
        </p:nvSpPr>
        <p:spPr>
          <a:xfrm>
            <a:off x="457200" y="1600200"/>
            <a:ext cx="3962400" cy="4525963"/>
          </a:xfrm>
        </p:spPr>
        <p:txBody>
          <a:bodyPr>
            <a:normAutofit lnSpcReduction="10000"/>
          </a:bodyPr>
          <a:lstStyle/>
          <a:p>
            <a:r>
              <a:rPr lang="en-GB" sz="2000" dirty="0" smtClean="0"/>
              <a:t>Run a pilot scheme offering owners of incandescent or halogen bulbs LED replacements. </a:t>
            </a:r>
          </a:p>
          <a:p>
            <a:endParaRPr lang="en-GB" sz="2000" dirty="0"/>
          </a:p>
          <a:p>
            <a:r>
              <a:rPr lang="en-GB" sz="2000" dirty="0" smtClean="0"/>
              <a:t>Could the Mayor fund this? </a:t>
            </a:r>
          </a:p>
          <a:p>
            <a:endParaRPr lang="en-GB" sz="2000" dirty="0" smtClean="0"/>
          </a:p>
          <a:p>
            <a:r>
              <a:rPr lang="en-US" sz="2000" i="1" dirty="0" smtClean="0"/>
              <a:t>Switching to LED lights can also cut your carbon emissions at home. If we all switched to LEDs in our homes, together we could save about 2.7 GW of peak winter demand. That’s the same as </a:t>
            </a:r>
            <a:r>
              <a:rPr lang="en-US" sz="2000" b="1" i="1" dirty="0" smtClean="0"/>
              <a:t>three large fossil fueled power stations.</a:t>
            </a:r>
            <a:r>
              <a:rPr lang="en-GB" sz="2000" i="1" dirty="0" smtClean="0"/>
              <a:t/>
            </a:r>
            <a:br>
              <a:rPr lang="en-GB" sz="2000" i="1" dirty="0" smtClean="0"/>
            </a:br>
            <a:endParaRPr lang="en-US" sz="2000" i="1" dirty="0"/>
          </a:p>
        </p:txBody>
      </p:sp>
      <p:pic>
        <p:nvPicPr>
          <p:cNvPr id="8194" name="Picture 2" descr="Image result for light bulb swap">
            <a:hlinkClick r:id="rId2"/>
          </p:cNvPr>
          <p:cNvPicPr>
            <a:picLocks noChangeAspect="1" noChangeArrowheads="1"/>
          </p:cNvPicPr>
          <p:nvPr/>
        </p:nvPicPr>
        <p:blipFill>
          <a:blip r:embed="rId3" cstate="print"/>
          <a:srcRect/>
          <a:stretch>
            <a:fillRect/>
          </a:stretch>
        </p:blipFill>
        <p:spPr bwMode="auto">
          <a:xfrm>
            <a:off x="5029200" y="1752600"/>
            <a:ext cx="3352800" cy="331288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Encourage Residents to buy Clean Energy </a:t>
            </a:r>
            <a:endParaRPr lang="en-US" sz="3600" dirty="0"/>
          </a:p>
        </p:txBody>
      </p:sp>
      <p:sp>
        <p:nvSpPr>
          <p:cNvPr id="3" name="Content Placeholder 2"/>
          <p:cNvSpPr>
            <a:spLocks noGrp="1"/>
          </p:cNvSpPr>
          <p:nvPr>
            <p:ph idx="1"/>
          </p:nvPr>
        </p:nvSpPr>
        <p:spPr>
          <a:xfrm>
            <a:off x="457200" y="1600200"/>
            <a:ext cx="4038600" cy="4525963"/>
          </a:xfrm>
        </p:spPr>
        <p:txBody>
          <a:bodyPr>
            <a:normAutofit/>
          </a:bodyPr>
          <a:lstStyle/>
          <a:p>
            <a:r>
              <a:rPr lang="en-GB" sz="2000" dirty="0" smtClean="0"/>
              <a:t>Still the quickest and simplest way to cut emissions</a:t>
            </a:r>
            <a:endParaRPr lang="en-US" sz="2000" dirty="0" smtClean="0"/>
          </a:p>
          <a:p>
            <a:endParaRPr lang="en-US" sz="2000" dirty="0" smtClean="0"/>
          </a:p>
          <a:p>
            <a:r>
              <a:rPr lang="en-US" sz="2000" dirty="0" smtClean="0">
                <a:hlinkClick r:id="rId2"/>
              </a:rPr>
              <a:t>https://bigcleanswitch.org/</a:t>
            </a:r>
            <a:endParaRPr lang="en-US" sz="2000" dirty="0" smtClean="0"/>
          </a:p>
          <a:p>
            <a:endParaRPr lang="en-GB" sz="2000" dirty="0" smtClean="0"/>
          </a:p>
          <a:p>
            <a:r>
              <a:rPr lang="en-GB" sz="2000" dirty="0" smtClean="0"/>
              <a:t>Could a flyer go out with council tax bills? </a:t>
            </a:r>
            <a:endParaRPr lang="en-US" sz="2000" dirty="0"/>
          </a:p>
        </p:txBody>
      </p:sp>
      <p:pic>
        <p:nvPicPr>
          <p:cNvPr id="1026" name="Picture 2" descr="Image result for big clean switch">
            <a:hlinkClick r:id="rId3"/>
          </p:cNvPr>
          <p:cNvPicPr>
            <a:picLocks noChangeAspect="1" noChangeArrowheads="1"/>
          </p:cNvPicPr>
          <p:nvPr/>
        </p:nvPicPr>
        <p:blipFill>
          <a:blip r:embed="rId4" cstate="print"/>
          <a:srcRect/>
          <a:stretch>
            <a:fillRect/>
          </a:stretch>
        </p:blipFill>
        <p:spPr bwMode="auto">
          <a:xfrm>
            <a:off x="5715000" y="1981200"/>
            <a:ext cx="2667000" cy="2667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Divest from Fossil Fuels </a:t>
            </a:r>
            <a:endParaRPr lang="en-US" sz="4000" dirty="0"/>
          </a:p>
        </p:txBody>
      </p:sp>
      <p:sp>
        <p:nvSpPr>
          <p:cNvPr id="3" name="Content Placeholder 2"/>
          <p:cNvSpPr>
            <a:spLocks noGrp="1"/>
          </p:cNvSpPr>
          <p:nvPr>
            <p:ph idx="1"/>
          </p:nvPr>
        </p:nvSpPr>
        <p:spPr>
          <a:xfrm>
            <a:off x="457200" y="1600200"/>
            <a:ext cx="3352800" cy="4525963"/>
          </a:xfrm>
        </p:spPr>
        <p:txBody>
          <a:bodyPr>
            <a:normAutofit/>
          </a:bodyPr>
          <a:lstStyle/>
          <a:p>
            <a:r>
              <a:rPr lang="en-GB" sz="1800" dirty="0" smtClean="0"/>
              <a:t>Guardian, 10 September 2018</a:t>
            </a:r>
            <a:endParaRPr lang="en-US" sz="1800" dirty="0" smtClean="0"/>
          </a:p>
          <a:p>
            <a:r>
              <a:rPr lang="en-US" sz="1800" i="1" dirty="0" smtClean="0"/>
              <a:t>As New York and London mayors, we call on all cities to divest from fossil fuels </a:t>
            </a:r>
          </a:p>
          <a:p>
            <a:endParaRPr lang="en-GB" sz="1800" i="1" dirty="0" smtClean="0"/>
          </a:p>
          <a:p>
            <a:r>
              <a:rPr lang="en-GB" sz="1800" dirty="0" smtClean="0"/>
              <a:t>The Council, and local employers, could be encouraged to divest and re-invest in </a:t>
            </a:r>
            <a:r>
              <a:rPr lang="en-GB" sz="1800" dirty="0" err="1" smtClean="0"/>
              <a:t>renewables</a:t>
            </a:r>
            <a:r>
              <a:rPr lang="en-GB" sz="1800" dirty="0" smtClean="0"/>
              <a:t>. </a:t>
            </a:r>
          </a:p>
          <a:p>
            <a:endParaRPr lang="en-GB" sz="1800" dirty="0" smtClean="0"/>
          </a:p>
          <a:p>
            <a:r>
              <a:rPr lang="en-GB" sz="1800" dirty="0" smtClean="0"/>
              <a:t>Residents could also be encouraged to check their own pensions </a:t>
            </a:r>
            <a:endParaRPr lang="en-US" sz="1800" dirty="0" smtClean="0"/>
          </a:p>
          <a:p>
            <a:endParaRPr lang="en-US" sz="1800" i="1" dirty="0"/>
          </a:p>
        </p:txBody>
      </p:sp>
      <p:pic>
        <p:nvPicPr>
          <p:cNvPr id="35842" name="Picture 2" descr="Image result for divest fossil fuels">
            <a:hlinkClick r:id="rId2"/>
          </p:cNvPr>
          <p:cNvPicPr>
            <a:picLocks noChangeAspect="1" noChangeArrowheads="1"/>
          </p:cNvPicPr>
          <p:nvPr/>
        </p:nvPicPr>
        <p:blipFill>
          <a:blip r:embed="rId3" cstate="print"/>
          <a:srcRect/>
          <a:stretch>
            <a:fillRect/>
          </a:stretch>
        </p:blipFill>
        <p:spPr bwMode="auto">
          <a:xfrm>
            <a:off x="4572000" y="4343400"/>
            <a:ext cx="4038600" cy="1978860"/>
          </a:xfrm>
          <a:prstGeom prst="rect">
            <a:avLst/>
          </a:prstGeom>
          <a:noFill/>
        </p:spPr>
      </p:pic>
      <p:pic>
        <p:nvPicPr>
          <p:cNvPr id="35846" name="Picture 6" descr="New York City mayor Bill De Blasio and London mayor Sadiq Kahn (right)."/>
          <p:cNvPicPr>
            <a:picLocks noChangeAspect="1" noChangeArrowheads="1"/>
          </p:cNvPicPr>
          <p:nvPr/>
        </p:nvPicPr>
        <p:blipFill>
          <a:blip r:embed="rId4" cstate="print"/>
          <a:srcRect/>
          <a:stretch>
            <a:fillRect/>
          </a:stretch>
        </p:blipFill>
        <p:spPr bwMode="auto">
          <a:xfrm>
            <a:off x="4648200" y="1752600"/>
            <a:ext cx="3924300" cy="235458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t>Evaluate the Potential of Energy (&amp; Compost) from Green/Food Waste </a:t>
            </a:r>
            <a:endParaRPr lang="en-US" sz="3600" dirty="0"/>
          </a:p>
        </p:txBody>
      </p:sp>
      <p:sp>
        <p:nvSpPr>
          <p:cNvPr id="3" name="Content Placeholder 2"/>
          <p:cNvSpPr>
            <a:spLocks noGrp="1"/>
          </p:cNvSpPr>
          <p:nvPr>
            <p:ph idx="1"/>
          </p:nvPr>
        </p:nvSpPr>
        <p:spPr>
          <a:xfrm>
            <a:off x="457200" y="1600200"/>
            <a:ext cx="4572000" cy="4953000"/>
          </a:xfrm>
        </p:spPr>
        <p:txBody>
          <a:bodyPr>
            <a:normAutofit fontScale="85000" lnSpcReduction="20000"/>
          </a:bodyPr>
          <a:lstStyle/>
          <a:p>
            <a:r>
              <a:rPr lang="en-GB" sz="2000" dirty="0" smtClean="0"/>
              <a:t>There are 637 Anaerobic Digestion plants in the UK, about 10 of these inside the M25 </a:t>
            </a:r>
            <a:r>
              <a:rPr lang="en-US" sz="2000" dirty="0" smtClean="0">
                <a:hlinkClick r:id="rId2"/>
              </a:rPr>
              <a:t>http://adbioresources.org/map</a:t>
            </a:r>
            <a:endParaRPr lang="en-US" sz="2000" dirty="0" smtClean="0"/>
          </a:p>
          <a:p>
            <a:endParaRPr lang="en-GB" sz="2000" dirty="0"/>
          </a:p>
          <a:p>
            <a:r>
              <a:rPr lang="en-US" sz="2000" i="1" dirty="0"/>
              <a:t>Each year in London, we throw away 910,000 </a:t>
            </a:r>
            <a:r>
              <a:rPr lang="en-US" sz="2000" i="1" dirty="0" err="1"/>
              <a:t>tonnes</a:t>
            </a:r>
            <a:r>
              <a:rPr lang="en-US" sz="2000" i="1" dirty="0"/>
              <a:t> of food from our homes, of which 540,000 </a:t>
            </a:r>
            <a:r>
              <a:rPr lang="en-US" sz="2000" i="1" dirty="0" err="1"/>
              <a:t>tonnes</a:t>
            </a:r>
            <a:r>
              <a:rPr lang="en-US" sz="2000" i="1" dirty="0"/>
              <a:t> (60%) is good food and drink that we could have enjoyed. What's more, we're throwing our money away, spending £1.4 billion on food destined for the bin!</a:t>
            </a:r>
          </a:p>
          <a:p>
            <a:r>
              <a:rPr lang="en-US" sz="2000" b="1" i="1" dirty="0" smtClean="0"/>
              <a:t>Food </a:t>
            </a:r>
            <a:r>
              <a:rPr lang="en-US" sz="2000" b="1" i="1" dirty="0"/>
              <a:t>waste costs the average person £230 a year.</a:t>
            </a:r>
            <a:r>
              <a:rPr lang="en-US" sz="2000" i="1" dirty="0"/>
              <a:t> For a family of four, it costs £70 a month, which adds up to more than £840 a year.</a:t>
            </a:r>
          </a:p>
          <a:p>
            <a:r>
              <a:rPr lang="en-US" sz="2000" b="1" i="1" dirty="0"/>
              <a:t>Disposing of London’s food waste costs our waste authorities over £50 million each year.</a:t>
            </a:r>
          </a:p>
          <a:p>
            <a:r>
              <a:rPr lang="en-US" sz="2000" i="1" dirty="0"/>
              <a:t>2.6 million slices of bread are thrown away every day from London households. </a:t>
            </a:r>
            <a:endParaRPr lang="en-US" sz="2000" i="1" dirty="0" smtClean="0"/>
          </a:p>
          <a:p>
            <a:r>
              <a:rPr lang="en-US" sz="2000" dirty="0" smtClean="0">
                <a:hlinkClick r:id="rId3"/>
              </a:rPr>
              <a:t>www.recycleforlondon.com/london-food-waste-facts</a:t>
            </a:r>
            <a:endParaRPr lang="en-US" sz="2000" dirty="0" smtClean="0"/>
          </a:p>
          <a:p>
            <a:endParaRPr lang="en-US" sz="2000" dirty="0"/>
          </a:p>
        </p:txBody>
      </p:sp>
      <p:pic>
        <p:nvPicPr>
          <p:cNvPr id="4" name="Picture 3" descr="ad map.jpg"/>
          <p:cNvPicPr>
            <a:picLocks noChangeAspect="1"/>
          </p:cNvPicPr>
          <p:nvPr/>
        </p:nvPicPr>
        <p:blipFill>
          <a:blip r:embed="rId4" cstate="print"/>
          <a:stretch>
            <a:fillRect/>
          </a:stretch>
        </p:blipFill>
        <p:spPr>
          <a:xfrm>
            <a:off x="5715000" y="1752600"/>
            <a:ext cx="3028753" cy="2594153"/>
          </a:xfrm>
          <a:prstGeom prst="rect">
            <a:avLst/>
          </a:prstGeom>
        </p:spPr>
      </p:pic>
      <p:pic>
        <p:nvPicPr>
          <p:cNvPr id="14338" name="Picture 2" descr="Image result for anaerobic digester plant">
            <a:hlinkClick r:id="rId5"/>
          </p:cNvPr>
          <p:cNvPicPr>
            <a:picLocks noChangeAspect="1" noChangeArrowheads="1"/>
          </p:cNvPicPr>
          <p:nvPr/>
        </p:nvPicPr>
        <p:blipFill>
          <a:blip r:embed="rId6" cstate="print"/>
          <a:srcRect/>
          <a:stretch>
            <a:fillRect/>
          </a:stretch>
        </p:blipFill>
        <p:spPr bwMode="auto">
          <a:xfrm>
            <a:off x="5791200" y="4572000"/>
            <a:ext cx="2895600" cy="1997964"/>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8229600" cy="1143000"/>
          </a:xfrm>
        </p:spPr>
        <p:txBody>
          <a:bodyPr/>
          <a:lstStyle/>
          <a:p>
            <a:r>
              <a:rPr lang="en-GB" dirty="0" smtClean="0"/>
              <a:t>Greening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Greener City Fund</a:t>
            </a:r>
            <a:endParaRPr lang="en-US" sz="4000" dirty="0"/>
          </a:p>
        </p:txBody>
      </p:sp>
      <p:sp>
        <p:nvSpPr>
          <p:cNvPr id="3" name="Content Placeholder 2"/>
          <p:cNvSpPr>
            <a:spLocks noGrp="1"/>
          </p:cNvSpPr>
          <p:nvPr>
            <p:ph idx="1"/>
          </p:nvPr>
        </p:nvSpPr>
        <p:spPr>
          <a:xfrm>
            <a:off x="457200" y="1600200"/>
            <a:ext cx="5029200" cy="4525963"/>
          </a:xfrm>
        </p:spPr>
        <p:txBody>
          <a:bodyPr>
            <a:noAutofit/>
          </a:bodyPr>
          <a:lstStyle/>
          <a:p>
            <a:r>
              <a:rPr lang="en-US" sz="1800" dirty="0" smtClean="0"/>
              <a:t>£12 Million to create the first </a:t>
            </a:r>
            <a:r>
              <a:rPr lang="en-US" sz="1800" b="1" dirty="0" smtClean="0"/>
              <a:t>National Park City</a:t>
            </a:r>
            <a:r>
              <a:rPr lang="en-US" sz="1800" dirty="0" smtClean="0"/>
              <a:t>, more than half of the</a:t>
            </a:r>
          </a:p>
          <a:p>
            <a:r>
              <a:rPr lang="en-US" sz="1800" b="1" dirty="0" smtClean="0"/>
              <a:t>Community Tree Planting and Green Space Grants:</a:t>
            </a:r>
            <a:r>
              <a:rPr lang="en-US" sz="1800" dirty="0" smtClean="0"/>
              <a:t> £5 million</a:t>
            </a:r>
          </a:p>
          <a:p>
            <a:r>
              <a:rPr lang="en-US" sz="1800" b="1" dirty="0" smtClean="0"/>
              <a:t>Strategic green infrastructure projects:</a:t>
            </a:r>
            <a:r>
              <a:rPr lang="en-US" sz="1800" dirty="0" smtClean="0"/>
              <a:t> £3 million to major projects including £2.1 million Green Capital grants to increase greening of the built environment.</a:t>
            </a:r>
          </a:p>
          <a:p>
            <a:r>
              <a:rPr lang="en-US" sz="1800" b="1" dirty="0" smtClean="0"/>
              <a:t>London’s urban forest:</a:t>
            </a:r>
            <a:r>
              <a:rPr lang="en-US" sz="1800" dirty="0" smtClean="0"/>
              <a:t> £3 million, including £1.5 million to help create new woodlands</a:t>
            </a:r>
          </a:p>
          <a:p>
            <a:r>
              <a:rPr lang="en-US" sz="1800" b="1" dirty="0" smtClean="0"/>
              <a:t>Community engagement</a:t>
            </a:r>
            <a:r>
              <a:rPr lang="en-US" sz="1800" dirty="0" smtClean="0"/>
              <a:t>: £1 million </a:t>
            </a:r>
          </a:p>
          <a:p>
            <a:endParaRPr lang="en-US" sz="1800" dirty="0" smtClean="0"/>
          </a:p>
          <a:p>
            <a:r>
              <a:rPr lang="en-US" sz="1800" dirty="0" smtClean="0"/>
              <a:t>The Greener City Fund has supported over 80 projects so far. </a:t>
            </a:r>
            <a:endParaRPr lang="en-US" sz="1800" dirty="0"/>
          </a:p>
        </p:txBody>
      </p:sp>
      <p:pic>
        <p:nvPicPr>
          <p:cNvPr id="14338" name="Picture 2" descr="Children on a tire in a garden"/>
          <p:cNvPicPr>
            <a:picLocks noChangeAspect="1" noChangeArrowheads="1"/>
          </p:cNvPicPr>
          <p:nvPr/>
        </p:nvPicPr>
        <p:blipFill>
          <a:blip r:embed="rId2" cstate="print"/>
          <a:srcRect/>
          <a:stretch>
            <a:fillRect/>
          </a:stretch>
        </p:blipFill>
        <p:spPr bwMode="auto">
          <a:xfrm>
            <a:off x="5638800" y="1600200"/>
            <a:ext cx="3124200" cy="1562100"/>
          </a:xfrm>
          <a:prstGeom prst="rect">
            <a:avLst/>
          </a:prstGeom>
          <a:noFill/>
        </p:spPr>
      </p:pic>
      <p:pic>
        <p:nvPicPr>
          <p:cNvPr id="12290" name="Picture 2" descr="Image result for london national park city">
            <a:hlinkClick r:id="rId3"/>
          </p:cNvPr>
          <p:cNvPicPr>
            <a:picLocks noChangeAspect="1" noChangeArrowheads="1"/>
          </p:cNvPicPr>
          <p:nvPr/>
        </p:nvPicPr>
        <p:blipFill>
          <a:blip r:embed="rId4" cstate="print"/>
          <a:srcRect/>
          <a:stretch>
            <a:fillRect/>
          </a:stretch>
        </p:blipFill>
        <p:spPr bwMode="auto">
          <a:xfrm>
            <a:off x="5715000" y="3429000"/>
            <a:ext cx="3238500" cy="932057"/>
          </a:xfrm>
          <a:prstGeom prst="rect">
            <a:avLst/>
          </a:prstGeom>
          <a:noFill/>
        </p:spPr>
      </p:pic>
      <p:pic>
        <p:nvPicPr>
          <p:cNvPr id="12292" name="Picture 4" descr="Image result for london national park city">
            <a:hlinkClick r:id="rId5"/>
          </p:cNvPr>
          <p:cNvPicPr>
            <a:picLocks noChangeAspect="1" noChangeArrowheads="1"/>
          </p:cNvPicPr>
          <p:nvPr/>
        </p:nvPicPr>
        <p:blipFill>
          <a:blip r:embed="rId6" cstate="print"/>
          <a:srcRect/>
          <a:stretch>
            <a:fillRect/>
          </a:stretch>
        </p:blipFill>
        <p:spPr bwMode="auto">
          <a:xfrm>
            <a:off x="5715000" y="4648200"/>
            <a:ext cx="3181350" cy="174100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Plant Trees for Shade </a:t>
            </a:r>
            <a:endParaRPr lang="en-US" sz="4000" dirty="0"/>
          </a:p>
        </p:txBody>
      </p:sp>
      <p:sp>
        <p:nvSpPr>
          <p:cNvPr id="3" name="Content Placeholder 2"/>
          <p:cNvSpPr>
            <a:spLocks noGrp="1"/>
          </p:cNvSpPr>
          <p:nvPr>
            <p:ph idx="1"/>
          </p:nvPr>
        </p:nvSpPr>
        <p:spPr>
          <a:xfrm>
            <a:off x="457200" y="1600200"/>
            <a:ext cx="4267200" cy="4525963"/>
          </a:xfrm>
        </p:spPr>
        <p:txBody>
          <a:bodyPr>
            <a:normAutofit fontScale="92500" lnSpcReduction="10000"/>
          </a:bodyPr>
          <a:lstStyle/>
          <a:p>
            <a:r>
              <a:rPr lang="en-GB" sz="1600" dirty="0" smtClean="0"/>
              <a:t>Use the Mayor’s </a:t>
            </a:r>
            <a:r>
              <a:rPr lang="en-GB" sz="1600" b="1" dirty="0" smtClean="0"/>
              <a:t>new mapping technology</a:t>
            </a:r>
            <a:r>
              <a:rPr lang="en-GB" sz="1600" dirty="0" smtClean="0"/>
              <a:t>, which will allow us to evaluate the borough’s green space, and Greener City Fund to pilot a shade tree initiative </a:t>
            </a:r>
            <a:endParaRPr lang="en-US" sz="1600" i="1" dirty="0" smtClean="0"/>
          </a:p>
          <a:p>
            <a:endParaRPr lang="en-US" sz="1600" i="1" dirty="0" smtClean="0"/>
          </a:p>
          <a:p>
            <a:r>
              <a:rPr lang="en-US" sz="1600" i="1" dirty="0" smtClean="0"/>
              <a:t>A study of 245 cities around the world published by the Nature Conservancy in October 2016 found that </a:t>
            </a:r>
            <a:r>
              <a:rPr lang="en-US" sz="1600" b="1" i="1" dirty="0" smtClean="0"/>
              <a:t>urban trees can reduce summer temperatures by as much as 6.5 degrees F</a:t>
            </a:r>
            <a:r>
              <a:rPr lang="en-US" sz="1600" i="1" dirty="0" smtClean="0"/>
              <a:t>. Trees also absorb carbon dioxide and other air pollution, reducing the amount of fine particulate matter emitted by factories, power plants, and cars. </a:t>
            </a:r>
            <a:endParaRPr lang="en-GB" sz="1600" dirty="0" smtClean="0"/>
          </a:p>
          <a:p>
            <a:endParaRPr lang="en-GB" sz="1600" dirty="0" smtClean="0"/>
          </a:p>
          <a:p>
            <a:r>
              <a:rPr lang="en-US" sz="1600" dirty="0" smtClean="0"/>
              <a:t>Mature trees have become to be seen as a costly nuisance by some local authorities, e.g.  Sheffield, which has contracted to fell '000s of mature street trees via a PFI roads maintenance contract. Network Rail have </a:t>
            </a:r>
            <a:r>
              <a:rPr lang="en-US" sz="1600" dirty="0" err="1" smtClean="0"/>
              <a:t>indertaken</a:t>
            </a:r>
            <a:r>
              <a:rPr lang="en-US" sz="1600" dirty="0" smtClean="0"/>
              <a:t> a vast </a:t>
            </a:r>
            <a:r>
              <a:rPr lang="en-US" sz="1600" dirty="0" err="1" smtClean="0"/>
              <a:t>programme</a:t>
            </a:r>
            <a:r>
              <a:rPr lang="en-US" sz="1600" dirty="0" smtClean="0"/>
              <a:t> of tree felling. </a:t>
            </a:r>
            <a:endParaRPr lang="en-US" sz="1600" dirty="0"/>
          </a:p>
        </p:txBody>
      </p:sp>
      <p:pic>
        <p:nvPicPr>
          <p:cNvPr id="1026" name="Picture 2" descr="https://images.csmonitor.com/csm/2017/07/1043054_1_0721-SHADE_standard.jpg?alias=standard_900x600nc"/>
          <p:cNvPicPr>
            <a:picLocks noChangeAspect="1" noChangeArrowheads="1"/>
          </p:cNvPicPr>
          <p:nvPr/>
        </p:nvPicPr>
        <p:blipFill>
          <a:blip r:embed="rId2" cstate="print"/>
          <a:srcRect/>
          <a:stretch>
            <a:fillRect/>
          </a:stretch>
        </p:blipFill>
        <p:spPr bwMode="auto">
          <a:xfrm>
            <a:off x="5638800" y="1828800"/>
            <a:ext cx="2933700" cy="1955800"/>
          </a:xfrm>
          <a:prstGeom prst="rect">
            <a:avLst/>
          </a:prstGeom>
          <a:noFill/>
        </p:spPr>
      </p:pic>
      <p:pic>
        <p:nvPicPr>
          <p:cNvPr id="5" name="Picture 2" descr="Image result for sheffield trees">
            <a:hlinkClick r:id="rId3"/>
          </p:cNvPr>
          <p:cNvPicPr>
            <a:picLocks noChangeAspect="1" noChangeArrowheads="1"/>
          </p:cNvPicPr>
          <p:nvPr/>
        </p:nvPicPr>
        <p:blipFill>
          <a:blip r:embed="rId4" cstate="print"/>
          <a:srcRect/>
          <a:stretch>
            <a:fillRect/>
          </a:stretch>
        </p:blipFill>
        <p:spPr bwMode="auto">
          <a:xfrm>
            <a:off x="5638800" y="4343400"/>
            <a:ext cx="2971800" cy="185737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‘A Tree is for Life’</a:t>
            </a:r>
            <a:endParaRPr lang="en-US" sz="4000" dirty="0"/>
          </a:p>
        </p:txBody>
      </p:sp>
      <p:sp>
        <p:nvSpPr>
          <p:cNvPr id="3" name="Content Placeholder 2"/>
          <p:cNvSpPr>
            <a:spLocks noGrp="1"/>
          </p:cNvSpPr>
          <p:nvPr>
            <p:ph idx="1"/>
          </p:nvPr>
        </p:nvSpPr>
        <p:spPr>
          <a:xfrm>
            <a:off x="457200" y="1600200"/>
            <a:ext cx="4800600" cy="4525963"/>
          </a:xfrm>
        </p:spPr>
        <p:txBody>
          <a:bodyPr>
            <a:normAutofit/>
          </a:bodyPr>
          <a:lstStyle/>
          <a:p>
            <a:r>
              <a:rPr lang="en-GB" sz="2000" dirty="0" smtClean="0"/>
              <a:t>In conjunction with the shade trees initiative, a scheme whereby instead of buying Christmas trees, residents buy / adopt (part of or whole) ‘proper’ trees </a:t>
            </a:r>
          </a:p>
          <a:p>
            <a:endParaRPr lang="en-GB" sz="2000" dirty="0" smtClean="0"/>
          </a:p>
          <a:p>
            <a:r>
              <a:rPr lang="en-GB" sz="2000" dirty="0" smtClean="0"/>
              <a:t>The Mayor’s new mapping technology can help us work out where trees could be planted </a:t>
            </a:r>
            <a:endParaRPr lang="en-US" sz="2000" dirty="0"/>
          </a:p>
        </p:txBody>
      </p:sp>
      <p:pic>
        <p:nvPicPr>
          <p:cNvPr id="3076" name="Picture 4" descr="Image result for a tree is for life">
            <a:hlinkClick r:id="rId2"/>
          </p:cNvPr>
          <p:cNvPicPr>
            <a:picLocks noChangeAspect="1" noChangeArrowheads="1" noCrop="1"/>
          </p:cNvPicPr>
          <p:nvPr/>
        </p:nvPicPr>
        <p:blipFill>
          <a:blip r:embed="rId3" cstate="print"/>
          <a:srcRect/>
          <a:stretch>
            <a:fillRect/>
          </a:stretch>
        </p:blipFill>
        <p:spPr bwMode="auto">
          <a:xfrm>
            <a:off x="5715000" y="1752600"/>
            <a:ext cx="3048000" cy="2286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Trial a ‘Green Wall’</a:t>
            </a:r>
            <a:endParaRPr lang="en-US" sz="4000" dirty="0"/>
          </a:p>
        </p:txBody>
      </p:sp>
      <p:sp>
        <p:nvSpPr>
          <p:cNvPr id="3" name="Content Placeholder 2"/>
          <p:cNvSpPr>
            <a:spLocks noGrp="1"/>
          </p:cNvSpPr>
          <p:nvPr>
            <p:ph idx="1"/>
          </p:nvPr>
        </p:nvSpPr>
        <p:spPr>
          <a:xfrm>
            <a:off x="457200" y="1600200"/>
            <a:ext cx="4038600" cy="4525963"/>
          </a:xfrm>
        </p:spPr>
        <p:txBody>
          <a:bodyPr>
            <a:normAutofit/>
          </a:bodyPr>
          <a:lstStyle/>
          <a:p>
            <a:r>
              <a:rPr lang="en-GB" sz="1800" dirty="0" smtClean="0"/>
              <a:t>Is there an unattractive building that could be turned into a destination? </a:t>
            </a:r>
            <a:endParaRPr lang="en-GB" sz="1800" dirty="0" smtClean="0"/>
          </a:p>
          <a:p>
            <a:endParaRPr lang="en-GB" sz="1800" dirty="0" smtClean="0"/>
          </a:p>
          <a:p>
            <a:r>
              <a:rPr lang="en-GB" sz="1800" dirty="0" smtClean="0"/>
              <a:t>Could </a:t>
            </a:r>
            <a:r>
              <a:rPr lang="en-GB" sz="1800" dirty="0" smtClean="0"/>
              <a:t>we consider something more ambitious, like Singapore’s super trees? </a:t>
            </a:r>
          </a:p>
          <a:p>
            <a:endParaRPr lang="en-GB" sz="1800" dirty="0" smtClean="0"/>
          </a:p>
          <a:p>
            <a:r>
              <a:rPr lang="en-GB" sz="1800" dirty="0" smtClean="0"/>
              <a:t>Again, funding is available</a:t>
            </a:r>
            <a:endParaRPr lang="en-US" sz="1600" dirty="0"/>
          </a:p>
        </p:txBody>
      </p:sp>
      <p:pic>
        <p:nvPicPr>
          <p:cNvPr id="38914" name="Picture 2" descr="Image result for green wall">
            <a:hlinkClick r:id="rId2"/>
          </p:cNvPr>
          <p:cNvPicPr>
            <a:picLocks noChangeAspect="1" noChangeArrowheads="1"/>
          </p:cNvPicPr>
          <p:nvPr/>
        </p:nvPicPr>
        <p:blipFill>
          <a:blip r:embed="rId3" cstate="print"/>
          <a:srcRect/>
          <a:stretch>
            <a:fillRect/>
          </a:stretch>
        </p:blipFill>
        <p:spPr bwMode="auto">
          <a:xfrm>
            <a:off x="5638800" y="1524000"/>
            <a:ext cx="2831450" cy="2248903"/>
          </a:xfrm>
          <a:prstGeom prst="rect">
            <a:avLst/>
          </a:prstGeom>
          <a:noFill/>
        </p:spPr>
      </p:pic>
      <p:pic>
        <p:nvPicPr>
          <p:cNvPr id="38916" name="Picture 4" descr="Image result for singapore tree gardens">
            <a:hlinkClick r:id="rId4"/>
          </p:cNvPr>
          <p:cNvPicPr>
            <a:picLocks noChangeAspect="1" noChangeArrowheads="1"/>
          </p:cNvPicPr>
          <p:nvPr/>
        </p:nvPicPr>
        <p:blipFill>
          <a:blip r:embed="rId5" cstate="print"/>
          <a:srcRect/>
          <a:stretch>
            <a:fillRect/>
          </a:stretch>
        </p:blipFill>
        <p:spPr bwMode="auto">
          <a:xfrm>
            <a:off x="5791200" y="4419600"/>
            <a:ext cx="2857500" cy="1905000"/>
          </a:xfrm>
          <a:prstGeom prst="rect">
            <a:avLst/>
          </a:prstGeom>
          <a:noFill/>
        </p:spPr>
      </p:pic>
      <p:pic>
        <p:nvPicPr>
          <p:cNvPr id="38918" name="Picture 6" descr="Image result for ealing shopping centre">
            <a:hlinkClick r:id="rId6"/>
          </p:cNvPr>
          <p:cNvPicPr>
            <a:picLocks noChangeAspect="1" noChangeArrowheads="1"/>
          </p:cNvPicPr>
          <p:nvPr/>
        </p:nvPicPr>
        <p:blipFill>
          <a:blip r:embed="rId7" cstate="print"/>
          <a:srcRect/>
          <a:stretch>
            <a:fillRect/>
          </a:stretch>
        </p:blipFill>
        <p:spPr bwMode="auto">
          <a:xfrm>
            <a:off x="2743200" y="4648200"/>
            <a:ext cx="2343150" cy="1759271"/>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Water Fountains at Every Tube Station </a:t>
            </a:r>
            <a:endParaRPr lang="en-US" sz="3600" dirty="0"/>
          </a:p>
        </p:txBody>
      </p:sp>
      <p:sp>
        <p:nvSpPr>
          <p:cNvPr id="3" name="Content Placeholder 2"/>
          <p:cNvSpPr>
            <a:spLocks noGrp="1"/>
          </p:cNvSpPr>
          <p:nvPr>
            <p:ph idx="1"/>
          </p:nvPr>
        </p:nvSpPr>
        <p:spPr>
          <a:xfrm>
            <a:off x="457200" y="1600200"/>
            <a:ext cx="3962400" cy="4525963"/>
          </a:xfrm>
        </p:spPr>
        <p:txBody>
          <a:bodyPr>
            <a:normAutofit/>
          </a:bodyPr>
          <a:lstStyle/>
          <a:p>
            <a:r>
              <a:rPr lang="en-GB" sz="2000" dirty="0" smtClean="0"/>
              <a:t>Identify suitable sites borough-wide. Apply to Thames Water for connection. </a:t>
            </a:r>
          </a:p>
          <a:p>
            <a:endParaRPr lang="en-GB" sz="2000" dirty="0" smtClean="0"/>
          </a:p>
          <a:p>
            <a:r>
              <a:rPr lang="en-GB" sz="2000" dirty="0" smtClean="0"/>
              <a:t>Combine with Ealing-specific communication targeting single -use plastic bottles </a:t>
            </a:r>
          </a:p>
          <a:p>
            <a:endParaRPr lang="en-GB" sz="2000" dirty="0" smtClean="0"/>
          </a:p>
          <a:p>
            <a:r>
              <a:rPr lang="en-GB" sz="2000" dirty="0" smtClean="0"/>
              <a:t>Explore fountains that are no longer functioning e.g. St Mary’s </a:t>
            </a:r>
            <a:endParaRPr lang="en-US" sz="2000" dirty="0"/>
          </a:p>
        </p:txBody>
      </p:sp>
      <p:pic>
        <p:nvPicPr>
          <p:cNvPr id="2050" name="Picture 2" descr="Image result for julian bell water fountains">
            <a:hlinkClick r:id="rId2"/>
          </p:cNvPr>
          <p:cNvPicPr>
            <a:picLocks noChangeAspect="1" noChangeArrowheads="1"/>
          </p:cNvPicPr>
          <p:nvPr/>
        </p:nvPicPr>
        <p:blipFill>
          <a:blip r:embed="rId3" cstate="print"/>
          <a:srcRect/>
          <a:stretch>
            <a:fillRect/>
          </a:stretch>
        </p:blipFill>
        <p:spPr bwMode="auto">
          <a:xfrm>
            <a:off x="5105400" y="1524000"/>
            <a:ext cx="3771900" cy="2452825"/>
          </a:xfrm>
          <a:prstGeom prst="rect">
            <a:avLst/>
          </a:prstGeom>
          <a:noFill/>
        </p:spPr>
      </p:pic>
      <p:pic>
        <p:nvPicPr>
          <p:cNvPr id="2052" name="Picture 4" descr="Image result for st mary's church ealing water fountain">
            <a:hlinkClick r:id="rId4"/>
          </p:cNvPr>
          <p:cNvPicPr>
            <a:picLocks noChangeAspect="1" noChangeArrowheads="1"/>
          </p:cNvPicPr>
          <p:nvPr/>
        </p:nvPicPr>
        <p:blipFill>
          <a:blip r:embed="rId5" cstate="print"/>
          <a:srcRect/>
          <a:stretch>
            <a:fillRect/>
          </a:stretch>
        </p:blipFill>
        <p:spPr bwMode="auto">
          <a:xfrm>
            <a:off x="6934200" y="4343400"/>
            <a:ext cx="1657350" cy="220684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Concluding Thoughts </a:t>
            </a:r>
            <a:endParaRPr lang="en-US" sz="4000" dirty="0"/>
          </a:p>
        </p:txBody>
      </p:sp>
      <p:sp>
        <p:nvSpPr>
          <p:cNvPr id="3" name="Content Placeholder 2"/>
          <p:cNvSpPr>
            <a:spLocks noGrp="1"/>
          </p:cNvSpPr>
          <p:nvPr>
            <p:ph idx="1"/>
          </p:nvPr>
        </p:nvSpPr>
        <p:spPr/>
        <p:txBody>
          <a:bodyPr>
            <a:normAutofit/>
          </a:bodyPr>
          <a:lstStyle/>
          <a:p>
            <a:r>
              <a:rPr lang="en-US" sz="2400" i="1" dirty="0"/>
              <a:t>'There are no non-radical solutions left to climate change'  </a:t>
            </a:r>
            <a:r>
              <a:rPr lang="en-US" sz="2400" dirty="0"/>
              <a:t>Naomi Klein</a:t>
            </a:r>
          </a:p>
          <a:p>
            <a:endParaRPr lang="en-US" sz="2400" i="1" dirty="0" smtClean="0"/>
          </a:p>
          <a:p>
            <a:r>
              <a:rPr lang="en-US" sz="2400" i="1" dirty="0" smtClean="0"/>
              <a:t>'Children </a:t>
            </a:r>
            <a:r>
              <a:rPr lang="en-US" sz="2400" i="1" dirty="0"/>
              <a:t>playing in the street should be a key indication of community well being' </a:t>
            </a:r>
            <a:r>
              <a:rPr lang="en-US" sz="2400" dirty="0"/>
              <a:t>Mayor of Bogota</a:t>
            </a:r>
          </a:p>
          <a:p>
            <a:endParaRPr lang="en-US" sz="2400"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ealing transition">
            <a:hlinkClick r:id="rId2"/>
          </p:cNvPr>
          <p:cNvPicPr>
            <a:picLocks noChangeAspect="1" noChangeArrowheads="1"/>
          </p:cNvPicPr>
          <p:nvPr/>
        </p:nvPicPr>
        <p:blipFill>
          <a:blip r:embed="rId3" cstate="print"/>
          <a:srcRect t="25807" b="25806"/>
          <a:stretch>
            <a:fillRect/>
          </a:stretch>
        </p:blipFill>
        <p:spPr bwMode="auto">
          <a:xfrm>
            <a:off x="2438400" y="1905000"/>
            <a:ext cx="4048758" cy="1959077"/>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Ealing Council Manifesto</a:t>
            </a:r>
            <a:endParaRPr lang="en-US" dirty="0"/>
          </a:p>
        </p:txBody>
      </p:sp>
      <p:sp>
        <p:nvSpPr>
          <p:cNvPr id="3" name="Content Placeholder 2"/>
          <p:cNvSpPr>
            <a:spLocks noGrp="1"/>
          </p:cNvSpPr>
          <p:nvPr>
            <p:ph sz="half" idx="1"/>
          </p:nvPr>
        </p:nvSpPr>
        <p:spPr/>
        <p:txBody>
          <a:bodyPr>
            <a:normAutofit/>
          </a:bodyPr>
          <a:lstStyle/>
          <a:p>
            <a:r>
              <a:rPr lang="en-GB" sz="1600" b="1" dirty="0" smtClean="0"/>
              <a:t>Transport </a:t>
            </a:r>
            <a:endParaRPr lang="en-US" sz="1600" dirty="0" smtClean="0"/>
          </a:p>
          <a:p>
            <a:r>
              <a:rPr lang="en-GB" sz="1600" dirty="0" smtClean="0"/>
              <a:t>Slowing down traffic</a:t>
            </a:r>
            <a:endParaRPr lang="en-US" sz="1600" dirty="0" smtClean="0"/>
          </a:p>
          <a:p>
            <a:r>
              <a:rPr lang="en-GB" sz="1600" dirty="0" err="1" smtClean="0"/>
              <a:t>Crossrail</a:t>
            </a:r>
            <a:r>
              <a:rPr lang="en-GB" sz="1600" dirty="0" smtClean="0"/>
              <a:t>, new bus routes </a:t>
            </a:r>
            <a:endParaRPr lang="en-US" sz="1600" dirty="0" smtClean="0"/>
          </a:p>
          <a:p>
            <a:r>
              <a:rPr lang="en-GB" sz="1600" dirty="0" smtClean="0"/>
              <a:t>Car clubs, electric vehicle charging points </a:t>
            </a:r>
            <a:endParaRPr lang="en-US" sz="1600" dirty="0" smtClean="0"/>
          </a:p>
          <a:p>
            <a:r>
              <a:rPr lang="en-GB" sz="1600" dirty="0" smtClean="0"/>
              <a:t>Pledges on cycling / </a:t>
            </a:r>
            <a:r>
              <a:rPr lang="en-GB" sz="1600" dirty="0" err="1" smtClean="0"/>
              <a:t>pedestrianisation</a:t>
            </a:r>
            <a:r>
              <a:rPr lang="en-GB" sz="1600" dirty="0" smtClean="0"/>
              <a:t> (but concrete plans unclear)  </a:t>
            </a:r>
            <a:endParaRPr lang="en-US" sz="1600" dirty="0" smtClean="0"/>
          </a:p>
          <a:p>
            <a:r>
              <a:rPr lang="en-GB" sz="1600" dirty="0" smtClean="0"/>
              <a:t>Play streets / closing roads near schools </a:t>
            </a:r>
            <a:endParaRPr lang="en-US" sz="1600" dirty="0" smtClean="0"/>
          </a:p>
          <a:p>
            <a:r>
              <a:rPr lang="en-GB" sz="1600" dirty="0" smtClean="0"/>
              <a:t>Fines for idling / polluting industries </a:t>
            </a:r>
            <a:endParaRPr lang="en-US" sz="1600" dirty="0" smtClean="0"/>
          </a:p>
          <a:p>
            <a:r>
              <a:rPr lang="en-GB" sz="1600" dirty="0" smtClean="0"/>
              <a:t>Low Emission Zones / corridor along Uxbridge Road  </a:t>
            </a:r>
            <a:endParaRPr lang="en-US" sz="1600" dirty="0" smtClean="0"/>
          </a:p>
          <a:p>
            <a:r>
              <a:rPr lang="en-GB" sz="1600" dirty="0" smtClean="0">
                <a:solidFill>
                  <a:srgbClr val="FF0000"/>
                </a:solidFill>
              </a:rPr>
              <a:t>Mitigation of Heathrow </a:t>
            </a:r>
            <a:endParaRPr lang="en-US" sz="1600" dirty="0" smtClean="0">
              <a:solidFill>
                <a:srgbClr val="FF0000"/>
              </a:solidFill>
            </a:endParaRPr>
          </a:p>
          <a:p>
            <a:endParaRPr lang="en-US" dirty="0"/>
          </a:p>
        </p:txBody>
      </p:sp>
      <p:sp>
        <p:nvSpPr>
          <p:cNvPr id="4" name="Content Placeholder 3"/>
          <p:cNvSpPr>
            <a:spLocks noGrp="1"/>
          </p:cNvSpPr>
          <p:nvPr>
            <p:ph sz="half" idx="2"/>
          </p:nvPr>
        </p:nvSpPr>
        <p:spPr/>
        <p:txBody>
          <a:bodyPr>
            <a:normAutofit/>
          </a:bodyPr>
          <a:lstStyle/>
          <a:p>
            <a:r>
              <a:rPr lang="en-GB" sz="1600" b="1" dirty="0" smtClean="0"/>
              <a:t>Energy </a:t>
            </a:r>
            <a:endParaRPr lang="en-US" sz="1600" dirty="0" smtClean="0"/>
          </a:p>
          <a:p>
            <a:r>
              <a:rPr lang="en-GB" sz="1600" dirty="0" smtClean="0"/>
              <a:t>Council owned energy company </a:t>
            </a:r>
            <a:endParaRPr lang="en-US" sz="1600" dirty="0" smtClean="0"/>
          </a:p>
          <a:p>
            <a:r>
              <a:rPr lang="en-GB" sz="1600" dirty="0" smtClean="0"/>
              <a:t>Solar Together / Solar Panels </a:t>
            </a:r>
            <a:endParaRPr lang="en-US" sz="1600" dirty="0" smtClean="0"/>
          </a:p>
          <a:p>
            <a:r>
              <a:rPr lang="en-GB" sz="1600" dirty="0" smtClean="0"/>
              <a:t>CHP </a:t>
            </a:r>
            <a:endParaRPr lang="en-US" sz="1600" dirty="0" smtClean="0"/>
          </a:p>
          <a:p>
            <a:r>
              <a:rPr lang="en-GB" sz="1600" dirty="0" smtClean="0"/>
              <a:t>'Reduce pension fund exposure to Carbon Industries'</a:t>
            </a:r>
            <a:endParaRPr lang="en-US" sz="1600" dirty="0" smtClean="0"/>
          </a:p>
          <a:p>
            <a:r>
              <a:rPr lang="en-GB" sz="1600" dirty="0" smtClean="0"/>
              <a:t>LED street lamps  </a:t>
            </a:r>
            <a:endParaRPr lang="en-US" sz="1600" dirty="0" smtClean="0"/>
          </a:p>
          <a:p>
            <a:endParaRPr lang="en-US" sz="1600" dirty="0" smtClean="0"/>
          </a:p>
          <a:p>
            <a:r>
              <a:rPr lang="en-GB" sz="1600" b="1" dirty="0" smtClean="0"/>
              <a:t>Trees </a:t>
            </a:r>
            <a:endParaRPr lang="en-US" sz="1600" dirty="0" smtClean="0"/>
          </a:p>
          <a:p>
            <a:r>
              <a:rPr lang="en-GB" sz="1600" dirty="0" smtClean="0"/>
              <a:t>30,000 new trees </a:t>
            </a:r>
            <a:endParaRPr lang="en-US" sz="1600" dirty="0" smtClean="0"/>
          </a:p>
          <a:p>
            <a:endParaRPr lang="en-US" sz="1600" dirty="0"/>
          </a:p>
        </p:txBody>
      </p:sp>
      <p:sp>
        <p:nvSpPr>
          <p:cNvPr id="5" name="Rectangle 4"/>
          <p:cNvSpPr/>
          <p:nvPr/>
        </p:nvSpPr>
        <p:spPr>
          <a:xfrm>
            <a:off x="2743200" y="5715000"/>
            <a:ext cx="3889078" cy="369332"/>
          </a:xfrm>
          <a:prstGeom prst="rect">
            <a:avLst/>
          </a:prstGeom>
        </p:spPr>
        <p:txBody>
          <a:bodyPr wrap="none">
            <a:spAutoFit/>
          </a:bodyPr>
          <a:lstStyle/>
          <a:p>
            <a:r>
              <a:rPr lang="en-US" i="1" dirty="0" smtClean="0"/>
              <a:t>'There are no non-radical solutions left’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Priorities </a:t>
            </a:r>
            <a:endParaRPr lang="en-US" dirty="0"/>
          </a:p>
        </p:txBody>
      </p:sp>
      <p:sp>
        <p:nvSpPr>
          <p:cNvPr id="3" name="Content Placeholder 2"/>
          <p:cNvSpPr>
            <a:spLocks noGrp="1"/>
          </p:cNvSpPr>
          <p:nvPr>
            <p:ph idx="1"/>
          </p:nvPr>
        </p:nvSpPr>
        <p:spPr>
          <a:xfrm>
            <a:off x="457200" y="1600200"/>
            <a:ext cx="3810000" cy="4525963"/>
          </a:xfrm>
        </p:spPr>
        <p:txBody>
          <a:bodyPr>
            <a:normAutofit/>
          </a:bodyPr>
          <a:lstStyle/>
          <a:p>
            <a:r>
              <a:rPr lang="en-GB" sz="2000" dirty="0" smtClean="0"/>
              <a:t>Concrete plans to get us to zero carbon by 2050 (2030) </a:t>
            </a:r>
          </a:p>
          <a:p>
            <a:endParaRPr lang="en-GB" sz="2000" dirty="0" smtClean="0"/>
          </a:p>
          <a:p>
            <a:r>
              <a:rPr lang="en-GB" sz="2000" dirty="0" smtClean="0"/>
              <a:t>An energy descent / transition / pollution plan with solar survey / retrofit etc </a:t>
            </a:r>
            <a:endParaRPr lang="en-US" sz="2000" dirty="0" smtClean="0"/>
          </a:p>
          <a:p>
            <a:endParaRPr lang="en-GB" sz="2000" dirty="0" smtClean="0"/>
          </a:p>
          <a:p>
            <a:r>
              <a:rPr lang="en-GB" sz="2000" dirty="0" smtClean="0"/>
              <a:t>Clever finance - community energy, carbon offset, money from the Mayor, redeploying pension funds, green bonds  </a:t>
            </a:r>
            <a:endParaRPr lang="en-US" sz="2000" dirty="0" smtClean="0"/>
          </a:p>
          <a:p>
            <a:endParaRPr lang="en-GB" sz="2000" dirty="0" smtClean="0"/>
          </a:p>
        </p:txBody>
      </p:sp>
      <p:pic>
        <p:nvPicPr>
          <p:cNvPr id="1026" name="Picture 2" descr="Image result for mind the gap">
            <a:hlinkClick r:id="rId2"/>
          </p:cNvPr>
          <p:cNvPicPr>
            <a:picLocks noChangeAspect="1" noChangeArrowheads="1"/>
          </p:cNvPicPr>
          <p:nvPr/>
        </p:nvPicPr>
        <p:blipFill>
          <a:blip r:embed="rId3" cstate="print"/>
          <a:srcRect/>
          <a:stretch>
            <a:fillRect/>
          </a:stretch>
        </p:blipFill>
        <p:spPr bwMode="auto">
          <a:xfrm>
            <a:off x="5105400" y="4572000"/>
            <a:ext cx="3518512" cy="1982149"/>
          </a:xfrm>
          <a:prstGeom prst="rect">
            <a:avLst/>
          </a:prstGeom>
          <a:noFill/>
        </p:spPr>
      </p:pic>
      <p:pic>
        <p:nvPicPr>
          <p:cNvPr id="5" name="Picture 1"/>
          <p:cNvPicPr>
            <a:picLocks noChangeAspect="1" noChangeArrowheads="1"/>
          </p:cNvPicPr>
          <p:nvPr/>
        </p:nvPicPr>
        <p:blipFill>
          <a:blip r:embed="rId4" cstate="print"/>
          <a:srcRect/>
          <a:stretch>
            <a:fillRect/>
          </a:stretch>
        </p:blipFill>
        <p:spPr bwMode="auto">
          <a:xfrm>
            <a:off x="5791200" y="1600200"/>
            <a:ext cx="2181099" cy="27051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Imperative </a:t>
            </a:r>
            <a:endParaRPr lang="en-US" dirty="0"/>
          </a:p>
        </p:txBody>
      </p:sp>
      <p:sp>
        <p:nvSpPr>
          <p:cNvPr id="3" name="Content Placeholder 2"/>
          <p:cNvSpPr>
            <a:spLocks noGrp="1"/>
          </p:cNvSpPr>
          <p:nvPr>
            <p:ph idx="1"/>
          </p:nvPr>
        </p:nvSpPr>
        <p:spPr>
          <a:xfrm>
            <a:off x="457200" y="1600200"/>
            <a:ext cx="5105400" cy="4648200"/>
          </a:xfrm>
        </p:spPr>
        <p:txBody>
          <a:bodyPr>
            <a:normAutofit fontScale="92500" lnSpcReduction="20000"/>
          </a:bodyPr>
          <a:lstStyle/>
          <a:p>
            <a:r>
              <a:rPr lang="en-US" sz="1900" b="1" dirty="0" smtClean="0"/>
              <a:t>We have 12 years to limit climate change catastrophe, warns UN </a:t>
            </a:r>
          </a:p>
          <a:p>
            <a:r>
              <a:rPr lang="en-US" sz="1900" dirty="0" smtClean="0"/>
              <a:t>Urgent changes needed to cut risk of extreme heat, drought, floods and poverty, says IPCC</a:t>
            </a:r>
          </a:p>
          <a:p>
            <a:endParaRPr lang="en-GB" sz="1800" b="1" dirty="0" smtClean="0"/>
          </a:p>
          <a:p>
            <a:r>
              <a:rPr lang="en-US" sz="1800" i="1" dirty="0" smtClean="0"/>
              <a:t>The authors of the landmark report by the UN Intergovernmental Panel on Climate Change (IPCC) said urgent and </a:t>
            </a:r>
            <a:r>
              <a:rPr lang="en-US" sz="1800" b="1" i="1" dirty="0" smtClean="0"/>
              <a:t>unprecedented changes </a:t>
            </a:r>
            <a:r>
              <a:rPr lang="en-US" sz="1800" i="1" dirty="0" smtClean="0"/>
              <a:t>are needed to reach the target, which is affordable and feasible although it lies at the most ambitious end of the Paris agreement pledge to keep temperatures between 1.5C and 2C.</a:t>
            </a:r>
            <a:br>
              <a:rPr lang="en-US" sz="1800" i="1" dirty="0" smtClean="0"/>
            </a:br>
            <a:endParaRPr lang="en-US" sz="1800" i="1" dirty="0" smtClean="0"/>
          </a:p>
          <a:p>
            <a:r>
              <a:rPr lang="en-US" sz="1800" i="1" dirty="0" smtClean="0"/>
              <a:t>Debra Roberts, a co-chair of the IPCC working group, said: “It’s a </a:t>
            </a:r>
            <a:r>
              <a:rPr lang="en-US" sz="1800" b="1" i="1" dirty="0" smtClean="0"/>
              <a:t>line in the sand</a:t>
            </a:r>
            <a:r>
              <a:rPr lang="en-US" sz="1800" i="1" dirty="0" smtClean="0"/>
              <a:t> and what it says to our species is that this is the moment and we must act now. This is the largest clarion bell from the science community and I hope it </a:t>
            </a:r>
            <a:r>
              <a:rPr lang="en-US" sz="1800" i="1" dirty="0" err="1" smtClean="0"/>
              <a:t>mobilises</a:t>
            </a:r>
            <a:r>
              <a:rPr lang="en-US" sz="1800" i="1" dirty="0" smtClean="0"/>
              <a:t> people and dents the mood of complacency.”</a:t>
            </a:r>
          </a:p>
          <a:p>
            <a:endParaRPr lang="en-US" sz="1800" b="1" dirty="0" smtClean="0"/>
          </a:p>
          <a:p>
            <a:endParaRPr lang="en-US" sz="1800" dirty="0"/>
          </a:p>
        </p:txBody>
      </p:sp>
      <p:pic>
        <p:nvPicPr>
          <p:cNvPr id="40962" name="Picture 2" descr="https://4k4oijnpiu3l4c3h-zippykid.netdna-ssl.com/wp-content/uploads/2018/10/sr15_cover_IPCC.jpg"/>
          <p:cNvPicPr>
            <a:picLocks noChangeAspect="1" noChangeArrowheads="1"/>
          </p:cNvPicPr>
          <p:nvPr/>
        </p:nvPicPr>
        <p:blipFill>
          <a:blip r:embed="rId2" cstate="print"/>
          <a:srcRect/>
          <a:stretch>
            <a:fillRect/>
          </a:stretch>
        </p:blipFill>
        <p:spPr bwMode="auto">
          <a:xfrm>
            <a:off x="6477000" y="1676400"/>
            <a:ext cx="2095500" cy="2714625"/>
          </a:xfrm>
          <a:prstGeom prst="rect">
            <a:avLst/>
          </a:prstGeom>
          <a:noFill/>
        </p:spPr>
      </p:pic>
      <p:pic>
        <p:nvPicPr>
          <p:cNvPr id="29702" name="Picture 6" descr="Image result for extinction rebellion">
            <a:hlinkClick r:id="rId3"/>
          </p:cNvPr>
          <p:cNvPicPr>
            <a:picLocks noChangeAspect="1" noChangeArrowheads="1"/>
          </p:cNvPicPr>
          <p:nvPr/>
        </p:nvPicPr>
        <p:blipFill>
          <a:blip r:embed="rId4" cstate="print"/>
          <a:srcRect/>
          <a:stretch>
            <a:fillRect/>
          </a:stretch>
        </p:blipFill>
        <p:spPr bwMode="auto">
          <a:xfrm>
            <a:off x="6324600" y="4876800"/>
            <a:ext cx="2295525" cy="159510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a:t>
            </a:r>
            <a:endParaRPr lang="en-US" dirty="0"/>
          </a:p>
        </p:txBody>
      </p:sp>
      <p:sp>
        <p:nvSpPr>
          <p:cNvPr id="3" name="Content Placeholder 2"/>
          <p:cNvSpPr>
            <a:spLocks noGrp="1"/>
          </p:cNvSpPr>
          <p:nvPr>
            <p:ph idx="1"/>
          </p:nvPr>
        </p:nvSpPr>
        <p:spPr/>
        <p:txBody>
          <a:bodyPr>
            <a:normAutofit/>
          </a:bodyPr>
          <a:lstStyle/>
          <a:p>
            <a:r>
              <a:rPr lang="en-GB" sz="1600" dirty="0" smtClean="0"/>
              <a:t>This is a document produced as a result of 3 community events on the theme of Sustainable Cities. </a:t>
            </a:r>
          </a:p>
          <a:p>
            <a:endParaRPr lang="en-GB" sz="1600" dirty="0" smtClean="0"/>
          </a:p>
          <a:p>
            <a:r>
              <a:rPr lang="en-GB" sz="1600" dirty="0" smtClean="0"/>
              <a:t>At the first we explored what cities around the world are doing to manage the transition away from the current fossil-fuel dependent, car-centric paradigm. At the second Dr Katherine Drayson of the GLA presented the Mayor’s Environmental Strategy. </a:t>
            </a:r>
          </a:p>
          <a:p>
            <a:endParaRPr lang="en-GB" sz="1600" dirty="0" smtClean="0"/>
          </a:p>
          <a:p>
            <a:r>
              <a:rPr lang="en-GB" sz="1600" dirty="0" smtClean="0"/>
              <a:t>What follows is not a series of demands, rather a series of ideas that we believe members of Ealing Transition might have the energy to make happen. </a:t>
            </a:r>
          </a:p>
          <a:p>
            <a:endParaRPr lang="en-GB" sz="1600" dirty="0" smtClean="0"/>
          </a:p>
          <a:p>
            <a:r>
              <a:rPr lang="en-GB" sz="1600" dirty="0" smtClean="0"/>
              <a:t>We hope to use the framework of the Mayor’s Plan, the funding streams the GLA have made available, and the model we have created for the schools’ energy project to pilot some of these initiatives. The emphasis is on low-cost, low capital projects. </a:t>
            </a:r>
          </a:p>
          <a:p>
            <a:endParaRPr lang="en-GB" sz="1600" dirty="0" smtClean="0"/>
          </a:p>
          <a:p>
            <a:r>
              <a:rPr lang="en-GB" sz="1600" dirty="0" smtClean="0"/>
              <a:t>This document will evolve as the community shapes it further. Our plan is to run an ‘Open Space’ event early next year to set some of these initiatives in motion. </a:t>
            </a:r>
            <a:endParaRPr lang="en-US" sz="1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000" dirty="0"/>
          </a:p>
        </p:txBody>
      </p:sp>
      <p:sp>
        <p:nvSpPr>
          <p:cNvPr id="3" name="Content Placeholder 2"/>
          <p:cNvSpPr>
            <a:spLocks noGrp="1"/>
          </p:cNvSpPr>
          <p:nvPr>
            <p:ph idx="1"/>
          </p:nvPr>
        </p:nvSpPr>
        <p:spPr>
          <a:xfrm>
            <a:off x="457200" y="1600200"/>
            <a:ext cx="5257800" cy="5029200"/>
          </a:xfrm>
        </p:spPr>
        <p:txBody>
          <a:bodyPr>
            <a:normAutofit fontScale="77500" lnSpcReduction="20000"/>
          </a:bodyPr>
          <a:lstStyle/>
          <a:p>
            <a:r>
              <a:rPr lang="en-GB" sz="2000" dirty="0" smtClean="0"/>
              <a:t>Establish Ealing’s energy use and develop an energy descent action plan. How much energy could Ealing produce? How much could be saved through energy efficiency? </a:t>
            </a:r>
          </a:p>
          <a:p>
            <a:endParaRPr lang="en-GB" sz="2000" dirty="0"/>
          </a:p>
          <a:p>
            <a:r>
              <a:rPr lang="en-US" sz="2100" i="1" dirty="0"/>
              <a:t>Roughly eight million people in Greater London, which covers an area of around 1.5 thousand square </a:t>
            </a:r>
            <a:r>
              <a:rPr lang="en-US" sz="2100" i="1" dirty="0" err="1"/>
              <a:t>kilometres</a:t>
            </a:r>
            <a:r>
              <a:rPr lang="en-US" sz="2100" i="1" dirty="0"/>
              <a:t>, or 600 square </a:t>
            </a:r>
            <a:r>
              <a:rPr lang="en-US" sz="2100" i="1" dirty="0" smtClean="0"/>
              <a:t>miles.</a:t>
            </a:r>
            <a:endParaRPr lang="en-US" sz="2100" i="1" dirty="0"/>
          </a:p>
          <a:p>
            <a:r>
              <a:rPr lang="en-US" sz="2100" i="1" dirty="0"/>
              <a:t>According to DECC, annual electricity consumption in Greater London is just under </a:t>
            </a:r>
            <a:r>
              <a:rPr lang="en-US" sz="2100" i="1" dirty="0" smtClean="0"/>
              <a:t>40,000 </a:t>
            </a:r>
            <a:r>
              <a:rPr lang="en-US" sz="2100" i="1" dirty="0" err="1"/>
              <a:t>GWh</a:t>
            </a:r>
            <a:r>
              <a:rPr lang="en-US" sz="2100" i="1" dirty="0"/>
              <a:t>. This is, on average, 4.5 </a:t>
            </a:r>
            <a:r>
              <a:rPr lang="en-US" sz="2100" i="1" dirty="0" err="1"/>
              <a:t>gigawatts</a:t>
            </a:r>
            <a:r>
              <a:rPr lang="en-US" sz="2100" i="1" dirty="0"/>
              <a:t>.</a:t>
            </a:r>
          </a:p>
          <a:p>
            <a:r>
              <a:rPr lang="en-US" sz="2100" i="1" dirty="0"/>
              <a:t>This could be supplied by a couple of big coal or nuclear power plants. A typical nuclear power plant is made up of two 1.3 or so GW units, which have capacity factors of around 90%. So, London could be supplied by a couple of regular sized nuclear power plants</a:t>
            </a:r>
            <a:r>
              <a:rPr lang="en-US" sz="2100" i="1" dirty="0" smtClean="0"/>
              <a:t>. </a:t>
            </a:r>
            <a:r>
              <a:rPr lang="en-US" sz="2100" i="1" dirty="0"/>
              <a:t>The London Array wind farm covers 100 square </a:t>
            </a:r>
            <a:r>
              <a:rPr lang="en-US" sz="2100" i="1" dirty="0" err="1"/>
              <a:t>kilometres</a:t>
            </a:r>
            <a:r>
              <a:rPr lang="en-US" sz="2100" i="1" dirty="0"/>
              <a:t> of sea in the English Channel. </a:t>
            </a:r>
            <a:r>
              <a:rPr lang="en-US" sz="2100" i="1" dirty="0" smtClean="0"/>
              <a:t>This provides</a:t>
            </a:r>
            <a:r>
              <a:rPr lang="en-US" sz="2100" i="1" dirty="0"/>
              <a:t> the equivalent of 6% of London’s electricity demand</a:t>
            </a:r>
            <a:r>
              <a:rPr lang="en-US" sz="2100" i="1" dirty="0" smtClean="0"/>
              <a:t>.</a:t>
            </a:r>
          </a:p>
          <a:p>
            <a:r>
              <a:rPr lang="en-US" sz="2000" dirty="0" smtClean="0">
                <a:hlinkClick r:id="rId2"/>
              </a:rPr>
              <a:t>https://carboncounter.wordpress.com/2014/12/11/how-big-would-a-wind-farm-need-to-be-to-power-london</a:t>
            </a:r>
            <a:endParaRPr lang="en-US" sz="2000" dirty="0" smtClean="0"/>
          </a:p>
          <a:p>
            <a:endParaRPr lang="en-US" sz="2000" dirty="0"/>
          </a:p>
          <a:p>
            <a:endParaRPr lang="en-GB" sz="2000" dirty="0" smtClean="0"/>
          </a:p>
          <a:p>
            <a:endParaRPr lang="en-GB" sz="2000" dirty="0"/>
          </a:p>
          <a:p>
            <a:endParaRPr lang="en-GB" sz="2000" dirty="0" smtClean="0"/>
          </a:p>
        </p:txBody>
      </p:sp>
      <p:pic>
        <p:nvPicPr>
          <p:cNvPr id="1026" name="Picture 2" descr="Image result for energy transition">
            <a:hlinkClick r:id="rId3"/>
          </p:cNvPr>
          <p:cNvPicPr>
            <a:picLocks noChangeAspect="1" noChangeArrowheads="1"/>
          </p:cNvPicPr>
          <p:nvPr/>
        </p:nvPicPr>
        <p:blipFill>
          <a:blip r:embed="rId4" cstate="print"/>
          <a:srcRect/>
          <a:stretch>
            <a:fillRect/>
          </a:stretch>
        </p:blipFill>
        <p:spPr bwMode="auto">
          <a:xfrm>
            <a:off x="6019800" y="1676400"/>
            <a:ext cx="2743199" cy="1371600"/>
          </a:xfrm>
          <a:prstGeom prst="rect">
            <a:avLst/>
          </a:prstGeom>
          <a:noFill/>
        </p:spPr>
      </p:pic>
      <p:pic>
        <p:nvPicPr>
          <p:cNvPr id="5" name="Picture 2" descr="Image result for car free day london">
            <a:hlinkClick r:id="rId5"/>
          </p:cNvPr>
          <p:cNvPicPr>
            <a:picLocks noChangeAspect="1" noChangeArrowheads="1"/>
          </p:cNvPicPr>
          <p:nvPr/>
        </p:nvPicPr>
        <p:blipFill>
          <a:blip r:embed="rId6" cstate="print"/>
          <a:srcRect/>
          <a:stretch>
            <a:fillRect/>
          </a:stretch>
        </p:blipFill>
        <p:spPr bwMode="auto">
          <a:xfrm>
            <a:off x="6172200" y="4419600"/>
            <a:ext cx="2600325" cy="152527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1502</TotalTime>
  <Words>1768</Words>
  <Application>Microsoft Office PowerPoint</Application>
  <PresentationFormat>On-screen Show (4:3)</PresentationFormat>
  <Paragraphs>198</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‘Driving the Transition’ Crowd-sourced from 3 ‘Sustainable Cities’ Events in 2018  </vt:lpstr>
      <vt:lpstr>The Climate ‘Emergency’ </vt:lpstr>
      <vt:lpstr>Working with the Mayor’s Strategy</vt:lpstr>
      <vt:lpstr>Transport </vt:lpstr>
      <vt:lpstr>The End of the Petrol Engine? </vt:lpstr>
      <vt:lpstr>Extend the Scope of Car Free Days </vt:lpstr>
      <vt:lpstr>Get Behind ‘Walking Buses’ </vt:lpstr>
      <vt:lpstr>Evaluate Ealing for Pedestrianisation </vt:lpstr>
      <vt:lpstr>Energy </vt:lpstr>
      <vt:lpstr>London Community Energy Fund</vt:lpstr>
      <vt:lpstr>An Energy Descent Plan </vt:lpstr>
      <vt:lpstr>Ealing’s Energy Footprint </vt:lpstr>
      <vt:lpstr>A Borough-wide Rooftop Survey </vt:lpstr>
      <vt:lpstr>Pilot Domestic Energy Audits </vt:lpstr>
      <vt:lpstr>Retrofit Pilots</vt:lpstr>
      <vt:lpstr>An LED Swap-shop / Amnesty</vt:lpstr>
      <vt:lpstr>Encourage Residents to buy Clean Energy </vt:lpstr>
      <vt:lpstr>Divest from Fossil Fuels </vt:lpstr>
      <vt:lpstr>Evaluate the Potential of Energy (&amp; Compost) from Green/Food Waste </vt:lpstr>
      <vt:lpstr>Greening </vt:lpstr>
      <vt:lpstr>Greener City Fund</vt:lpstr>
      <vt:lpstr>Plant Trees for Shade </vt:lpstr>
      <vt:lpstr>‘A Tree is for Life’</vt:lpstr>
      <vt:lpstr>Trial a ‘Green Wall’</vt:lpstr>
      <vt:lpstr>Water Fountains at Every Tube Station </vt:lpstr>
      <vt:lpstr>Concluding Thoughts </vt:lpstr>
      <vt:lpstr>Slide 27</vt:lpstr>
      <vt:lpstr>Ealing Council Manifesto</vt:lpstr>
      <vt:lpstr>Priorities </vt:lpstr>
      <vt:lpstr>The Imperative </vt:lpstr>
      <vt:lpstr>Introduction </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Grant</dc:creator>
  <cp:lastModifiedBy>Grant</cp:lastModifiedBy>
  <cp:revision>67</cp:revision>
  <dcterms:created xsi:type="dcterms:W3CDTF">2018-10-02T13:39:51Z</dcterms:created>
  <dcterms:modified xsi:type="dcterms:W3CDTF">2019-02-09T08:42:19Z</dcterms:modified>
</cp:coreProperties>
</file>